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264"/>
  </p:notesMasterIdLst>
  <p:sldIdLst>
    <p:sldId id="655" r:id="rId2"/>
    <p:sldId id="257" r:id="rId3"/>
    <p:sldId id="468" r:id="rId4"/>
    <p:sldId id="469" r:id="rId5"/>
    <p:sldId id="470" r:id="rId6"/>
    <p:sldId id="471" r:id="rId7"/>
    <p:sldId id="473" r:id="rId8"/>
    <p:sldId id="474" r:id="rId9"/>
    <p:sldId id="475" r:id="rId10"/>
    <p:sldId id="476" r:id="rId11"/>
    <p:sldId id="477" r:id="rId12"/>
    <p:sldId id="478" r:id="rId13"/>
    <p:sldId id="479" r:id="rId14"/>
    <p:sldId id="480" r:id="rId15"/>
    <p:sldId id="656" r:id="rId16"/>
    <p:sldId id="481" r:id="rId17"/>
    <p:sldId id="482" r:id="rId18"/>
    <p:sldId id="483" r:id="rId19"/>
    <p:sldId id="484" r:id="rId20"/>
    <p:sldId id="485" r:id="rId21"/>
    <p:sldId id="486" r:id="rId22"/>
    <p:sldId id="487" r:id="rId23"/>
    <p:sldId id="488" r:id="rId24"/>
    <p:sldId id="490" r:id="rId25"/>
    <p:sldId id="489" r:id="rId26"/>
    <p:sldId id="491" r:id="rId27"/>
    <p:sldId id="492" r:id="rId28"/>
    <p:sldId id="493" r:id="rId29"/>
    <p:sldId id="494" r:id="rId30"/>
    <p:sldId id="662" r:id="rId31"/>
    <p:sldId id="495" r:id="rId32"/>
    <p:sldId id="496" r:id="rId33"/>
    <p:sldId id="497" r:id="rId34"/>
    <p:sldId id="498" r:id="rId35"/>
    <p:sldId id="499" r:id="rId36"/>
    <p:sldId id="547" r:id="rId37"/>
    <p:sldId id="549" r:id="rId38"/>
    <p:sldId id="550" r:id="rId39"/>
    <p:sldId id="551" r:id="rId40"/>
    <p:sldId id="552" r:id="rId41"/>
    <p:sldId id="501" r:id="rId42"/>
    <p:sldId id="663" r:id="rId43"/>
    <p:sldId id="657" r:id="rId44"/>
    <p:sldId id="502" r:id="rId45"/>
    <p:sldId id="503" r:id="rId46"/>
    <p:sldId id="504" r:id="rId47"/>
    <p:sldId id="505" r:id="rId48"/>
    <p:sldId id="506" r:id="rId49"/>
    <p:sldId id="512" r:id="rId50"/>
    <p:sldId id="513" r:id="rId51"/>
    <p:sldId id="509" r:id="rId52"/>
    <p:sldId id="507" r:id="rId53"/>
    <p:sldId id="508" r:id="rId54"/>
    <p:sldId id="514" r:id="rId55"/>
    <p:sldId id="515" r:id="rId56"/>
    <p:sldId id="516" r:id="rId57"/>
    <p:sldId id="517" r:id="rId58"/>
    <p:sldId id="519" r:id="rId59"/>
    <p:sldId id="520" r:id="rId60"/>
    <p:sldId id="664" r:id="rId61"/>
    <p:sldId id="658" r:id="rId62"/>
    <p:sldId id="521" r:id="rId63"/>
    <p:sldId id="522" r:id="rId64"/>
    <p:sldId id="523" r:id="rId65"/>
    <p:sldId id="524" r:id="rId66"/>
    <p:sldId id="525" r:id="rId67"/>
    <p:sldId id="526" r:id="rId68"/>
    <p:sldId id="530" r:id="rId69"/>
    <p:sldId id="531" r:id="rId70"/>
    <p:sldId id="532" r:id="rId71"/>
    <p:sldId id="533" r:id="rId72"/>
    <p:sldId id="527" r:id="rId73"/>
    <p:sldId id="528" r:id="rId74"/>
    <p:sldId id="534" r:id="rId75"/>
    <p:sldId id="538" r:id="rId76"/>
    <p:sldId id="539" r:id="rId77"/>
    <p:sldId id="541" r:id="rId78"/>
    <p:sldId id="542" r:id="rId79"/>
    <p:sldId id="543" r:id="rId80"/>
    <p:sldId id="544" r:id="rId81"/>
    <p:sldId id="545" r:id="rId82"/>
    <p:sldId id="546" r:id="rId83"/>
    <p:sldId id="749" r:id="rId84"/>
    <p:sldId id="659" r:id="rId85"/>
    <p:sldId id="553" r:id="rId86"/>
    <p:sldId id="554" r:id="rId87"/>
    <p:sldId id="556" r:id="rId88"/>
    <p:sldId id="555" r:id="rId89"/>
    <p:sldId id="557" r:id="rId90"/>
    <p:sldId id="558" r:id="rId91"/>
    <p:sldId id="559" r:id="rId92"/>
    <p:sldId id="560" r:id="rId93"/>
    <p:sldId id="561" r:id="rId94"/>
    <p:sldId id="562" r:id="rId95"/>
    <p:sldId id="563" r:id="rId96"/>
    <p:sldId id="564" r:id="rId97"/>
    <p:sldId id="565" r:id="rId98"/>
    <p:sldId id="566" r:id="rId99"/>
    <p:sldId id="567" r:id="rId100"/>
    <p:sldId id="568" r:id="rId101"/>
    <p:sldId id="569" r:id="rId102"/>
    <p:sldId id="570" r:id="rId103"/>
    <p:sldId id="571" r:id="rId104"/>
    <p:sldId id="572" r:id="rId105"/>
    <p:sldId id="576" r:id="rId106"/>
    <p:sldId id="573" r:id="rId107"/>
    <p:sldId id="574" r:id="rId108"/>
    <p:sldId id="575" r:id="rId109"/>
    <p:sldId id="577" r:id="rId110"/>
    <p:sldId id="578" r:id="rId111"/>
    <p:sldId id="580" r:id="rId112"/>
    <p:sldId id="581" r:id="rId113"/>
    <p:sldId id="582" r:id="rId114"/>
    <p:sldId id="583" r:id="rId115"/>
    <p:sldId id="584" r:id="rId116"/>
    <p:sldId id="579" r:id="rId117"/>
    <p:sldId id="660" r:id="rId118"/>
    <p:sldId id="666" r:id="rId119"/>
    <p:sldId id="669" r:id="rId120"/>
    <p:sldId id="667" r:id="rId121"/>
    <p:sldId id="668" r:id="rId122"/>
    <p:sldId id="670" r:id="rId123"/>
    <p:sldId id="672" r:id="rId124"/>
    <p:sldId id="671" r:id="rId125"/>
    <p:sldId id="673" r:id="rId126"/>
    <p:sldId id="674" r:id="rId127"/>
    <p:sldId id="675" r:id="rId128"/>
    <p:sldId id="676" r:id="rId129"/>
    <p:sldId id="677" r:id="rId130"/>
    <p:sldId id="679" r:id="rId131"/>
    <p:sldId id="680" r:id="rId132"/>
    <p:sldId id="678" r:id="rId133"/>
    <p:sldId id="681" r:id="rId134"/>
    <p:sldId id="682" r:id="rId135"/>
    <p:sldId id="683" r:id="rId136"/>
    <p:sldId id="684" r:id="rId137"/>
    <p:sldId id="685" r:id="rId138"/>
    <p:sldId id="686" r:id="rId139"/>
    <p:sldId id="687" r:id="rId140"/>
    <p:sldId id="689" r:id="rId141"/>
    <p:sldId id="690" r:id="rId142"/>
    <p:sldId id="691" r:id="rId143"/>
    <p:sldId id="692" r:id="rId144"/>
    <p:sldId id="693" r:id="rId145"/>
    <p:sldId id="694" r:id="rId146"/>
    <p:sldId id="695" r:id="rId147"/>
    <p:sldId id="696" r:id="rId148"/>
    <p:sldId id="697" r:id="rId149"/>
    <p:sldId id="665" r:id="rId150"/>
    <p:sldId id="585" r:id="rId151"/>
    <p:sldId id="586" r:id="rId152"/>
    <p:sldId id="587" r:id="rId153"/>
    <p:sldId id="588" r:id="rId154"/>
    <p:sldId id="589" r:id="rId155"/>
    <p:sldId id="590" r:id="rId156"/>
    <p:sldId id="591" r:id="rId157"/>
    <p:sldId id="592" r:id="rId158"/>
    <p:sldId id="593" r:id="rId159"/>
    <p:sldId id="594" r:id="rId160"/>
    <p:sldId id="595" r:id="rId161"/>
    <p:sldId id="596" r:id="rId162"/>
    <p:sldId id="597" r:id="rId163"/>
    <p:sldId id="598" r:id="rId164"/>
    <p:sldId id="599" r:id="rId165"/>
    <p:sldId id="600" r:id="rId166"/>
    <p:sldId id="698" r:id="rId167"/>
    <p:sldId id="699" r:id="rId168"/>
    <p:sldId id="700" r:id="rId169"/>
    <p:sldId id="702" r:id="rId170"/>
    <p:sldId id="703" r:id="rId171"/>
    <p:sldId id="704" r:id="rId172"/>
    <p:sldId id="705" r:id="rId173"/>
    <p:sldId id="706" r:id="rId174"/>
    <p:sldId id="707" r:id="rId175"/>
    <p:sldId id="708" r:id="rId176"/>
    <p:sldId id="709" r:id="rId177"/>
    <p:sldId id="710" r:id="rId178"/>
    <p:sldId id="711" r:id="rId179"/>
    <p:sldId id="712" r:id="rId180"/>
    <p:sldId id="713" r:id="rId181"/>
    <p:sldId id="714" r:id="rId182"/>
    <p:sldId id="715" r:id="rId183"/>
    <p:sldId id="716" r:id="rId184"/>
    <p:sldId id="661" r:id="rId185"/>
    <p:sldId id="718" r:id="rId186"/>
    <p:sldId id="719" r:id="rId187"/>
    <p:sldId id="720" r:id="rId188"/>
    <p:sldId id="722" r:id="rId189"/>
    <p:sldId id="728" r:id="rId190"/>
    <p:sldId id="723" r:id="rId191"/>
    <p:sldId id="724" r:id="rId192"/>
    <p:sldId id="725" r:id="rId193"/>
    <p:sldId id="726" r:id="rId194"/>
    <p:sldId id="740" r:id="rId195"/>
    <p:sldId id="727" r:id="rId196"/>
    <p:sldId id="729" r:id="rId197"/>
    <p:sldId id="730" r:id="rId198"/>
    <p:sldId id="731" r:id="rId199"/>
    <p:sldId id="732" r:id="rId200"/>
    <p:sldId id="733" r:id="rId201"/>
    <p:sldId id="741" r:id="rId202"/>
    <p:sldId id="735" r:id="rId203"/>
    <p:sldId id="742" r:id="rId204"/>
    <p:sldId id="736" r:id="rId205"/>
    <p:sldId id="737" r:id="rId206"/>
    <p:sldId id="738" r:id="rId207"/>
    <p:sldId id="739" r:id="rId208"/>
    <p:sldId id="743" r:id="rId209"/>
    <p:sldId id="744" r:id="rId210"/>
    <p:sldId id="745" r:id="rId211"/>
    <p:sldId id="746" r:id="rId212"/>
    <p:sldId id="747" r:id="rId213"/>
    <p:sldId id="748" r:id="rId214"/>
    <p:sldId id="717" r:id="rId215"/>
    <p:sldId id="601" r:id="rId216"/>
    <p:sldId id="605" r:id="rId217"/>
    <p:sldId id="606" r:id="rId218"/>
    <p:sldId id="607" r:id="rId219"/>
    <p:sldId id="602" r:id="rId220"/>
    <p:sldId id="613" r:id="rId221"/>
    <p:sldId id="614" r:id="rId222"/>
    <p:sldId id="603" r:id="rId223"/>
    <p:sldId id="608" r:id="rId224"/>
    <p:sldId id="609" r:id="rId225"/>
    <p:sldId id="610" r:id="rId226"/>
    <p:sldId id="611" r:id="rId227"/>
    <p:sldId id="612" r:id="rId228"/>
    <p:sldId id="615" r:id="rId229"/>
    <p:sldId id="616" r:id="rId230"/>
    <p:sldId id="618" r:id="rId231"/>
    <p:sldId id="617" r:id="rId232"/>
    <p:sldId id="619" r:id="rId233"/>
    <p:sldId id="623" r:id="rId234"/>
    <p:sldId id="621" r:id="rId235"/>
    <p:sldId id="624" r:id="rId236"/>
    <p:sldId id="625" r:id="rId237"/>
    <p:sldId id="626" r:id="rId238"/>
    <p:sldId id="627" r:id="rId239"/>
    <p:sldId id="628" r:id="rId240"/>
    <p:sldId id="629" r:id="rId241"/>
    <p:sldId id="631" r:id="rId242"/>
    <p:sldId id="630" r:id="rId243"/>
    <p:sldId id="633" r:id="rId244"/>
    <p:sldId id="632" r:id="rId245"/>
    <p:sldId id="635" r:id="rId246"/>
    <p:sldId id="636" r:id="rId247"/>
    <p:sldId id="637" r:id="rId248"/>
    <p:sldId id="639" r:id="rId249"/>
    <p:sldId id="640" r:id="rId250"/>
    <p:sldId id="641" r:id="rId251"/>
    <p:sldId id="642" r:id="rId252"/>
    <p:sldId id="643" r:id="rId253"/>
    <p:sldId id="644" r:id="rId254"/>
    <p:sldId id="645" r:id="rId255"/>
    <p:sldId id="646" r:id="rId256"/>
    <p:sldId id="647" r:id="rId257"/>
    <p:sldId id="651" r:id="rId258"/>
    <p:sldId id="650" r:id="rId259"/>
    <p:sldId id="653" r:id="rId260"/>
    <p:sldId id="648" r:id="rId261"/>
    <p:sldId id="649" r:id="rId262"/>
    <p:sldId id="654" r:id="rId26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5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6" autoAdjust="0"/>
    <p:restoredTop sz="94089" autoAdjust="0"/>
  </p:normalViewPr>
  <p:slideViewPr>
    <p:cSldViewPr>
      <p:cViewPr varScale="1">
        <p:scale>
          <a:sx n="83" d="100"/>
          <a:sy n="83" d="100"/>
        </p:scale>
        <p:origin x="16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268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notesMaster" Target="notesMasters/notesMaster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presProps" Target="presProps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viewProps" Target="view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theme" Target="theme/theme1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BDB1D-6D13-4F9B-9713-DA98CED08E90}" type="datetimeFigureOut">
              <a:rPr lang="ko-KR" altLang="en-US" smtClean="0"/>
              <a:pPr/>
              <a:t>2021-12-01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E175C-7C50-4112-8B09-9DDC513272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83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05573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353596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118982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513924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859482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911758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46509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28200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5992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951753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1327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89909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008323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126210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918471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508904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1747520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88265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500537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47463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02340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785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61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43772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429245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737368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947144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888201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0100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15629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085099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812827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3740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057861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9611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84185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61391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966076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655996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06376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587492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0053106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473279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5857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26950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70860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90231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051194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709351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50222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50076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37262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94948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553680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5223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46335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35262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85464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69130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293339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592166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296743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82562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1685959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4523783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98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758241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840215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0209476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922678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238908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9840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568026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066745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5057987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095058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5026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479696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570808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3302078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25416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046944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0003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234852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8055162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562353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871144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923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913091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13878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627289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83842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96505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865317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0030123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5997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064507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4014501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5407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32550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8284155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639082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6344790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247935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201805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28854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387025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517335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1647681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463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133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434881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875298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5030913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923072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9320904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1548546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55334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4774538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39115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318542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3839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800086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64880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541750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3967880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87795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601818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169492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8844533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0545662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122825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8972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1672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2373051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2178277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322475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6259037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5899708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4085903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567856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4195785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914162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44933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974209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258936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437708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134901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712495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3847530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073575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4994164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1549334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6532359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96342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2878758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404516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5555459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57231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0052159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047841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50944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924074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4296541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26041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916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652183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263675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1734110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0372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88014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000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5883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98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6463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0119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511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19030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8916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734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618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76940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76839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11892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02349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6464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95636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368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39697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10758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90421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34513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143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45258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66592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9384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1706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98490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671623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028273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783693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23632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36275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80630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76065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755653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62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5688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50151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6318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3133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8361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53384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0883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5076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25034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51739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9858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56111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9227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3746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042003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59136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24422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268657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9897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70989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35122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4190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04656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373049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13538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651842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757520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135954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49317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0300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681873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49139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641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495327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35256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13512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656116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891139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572872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344049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798742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537311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037288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DE175C-7C50-4112-8B09-9DDC513272B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1957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7" descr="Light horizontal"/>
          <p:cNvSpPr>
            <a:spLocks noChangeArrowheads="1"/>
          </p:cNvSpPr>
          <p:nvPr userDrawn="1"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24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56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731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52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932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2021-12-01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20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2021-12-01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723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2021-12-01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12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54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2021-12-01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03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1C6A8-AFFD-4143-BC28-EEC1B1F501D6}" type="datetimeFigureOut">
              <a:rPr lang="ko-KR" altLang="en-US" smtClean="0"/>
              <a:pPr/>
              <a:t>2021-12-01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7" descr="Light horizontal"/>
          <p:cNvSpPr>
            <a:spLocks noChangeArrowheads="1"/>
          </p:cNvSpPr>
          <p:nvPr userDrawn="1"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83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7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api.org/register" TargetMode="External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api.org/s/south-korea-news-api" TargetMode="External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9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2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eactjs.org/doc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ggoreb.com/quiz/sample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velog.io/@kyusung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f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CB7D87-6C05-4062-B0AC-5F94C49B0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20688"/>
            <a:ext cx="7772400" cy="1470025"/>
          </a:xfrm>
        </p:spPr>
        <p:txBody>
          <a:bodyPr/>
          <a:lstStyle/>
          <a:p>
            <a:r>
              <a:rPr lang="ko-KR" altLang="en-US"/>
              <a:t>환경설정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AA2FD52-2F63-4AB4-AFA4-7275FE1C5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64904"/>
            <a:ext cx="7772400" cy="3816424"/>
          </a:xfrm>
        </p:spPr>
        <p:txBody>
          <a:bodyPr>
            <a:normAutofit/>
          </a:bodyPr>
          <a:lstStyle/>
          <a:p>
            <a:pPr marL="514350" indent="-514350" algn="l">
              <a:buAutoNum type="arabicPeriod"/>
            </a:pPr>
            <a:r>
              <a:rPr lang="ko-KR" altLang="en-US">
                <a:solidFill>
                  <a:schemeClr val="tx1"/>
                </a:solidFill>
              </a:rPr>
              <a:t>리액트 개발을 위한 프로그램 설치</a:t>
            </a:r>
            <a:endParaRPr lang="en-US" altLang="ko-KR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ko-KR" altLang="en-US">
                <a:solidFill>
                  <a:schemeClr val="tx1"/>
                </a:solidFill>
              </a:rPr>
              <a:t>프로젝트 실행</a:t>
            </a:r>
            <a:endParaRPr lang="en-US" altLang="ko-KR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ko-KR" altLang="en-US">
                <a:solidFill>
                  <a:schemeClr val="tx1"/>
                </a:solidFill>
              </a:rPr>
              <a:t>프로젝트 구성 파일</a:t>
            </a:r>
            <a:endParaRPr lang="en-US" altLang="ko-KR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ko-KR" altLang="en-US">
                <a:solidFill>
                  <a:schemeClr val="tx1"/>
                </a:solidFill>
              </a:rPr>
              <a:t>프로젝트 빌드</a:t>
            </a:r>
          </a:p>
        </p:txBody>
      </p:sp>
    </p:spTree>
    <p:extLst>
      <p:ext uri="{BB962C8B-B14F-4D97-AF65-F5344CB8AC3E}">
        <p14:creationId xmlns:p14="http://schemas.microsoft.com/office/powerpoint/2010/main" val="2129302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30305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>
                <a:latin typeface="+mn-ea"/>
              </a:rPr>
              <a:t>프로젝트 구성 파일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 </a:t>
            </a:r>
            <a:r>
              <a:rPr lang="en-US" altLang="ko-KR" dirty="0" err="1">
                <a:latin typeface="+mn-ea"/>
              </a:rPr>
              <a:t>src</a:t>
            </a:r>
            <a:r>
              <a:rPr lang="en-US" altLang="ko-KR" dirty="0">
                <a:latin typeface="+mn-ea"/>
              </a:rPr>
              <a:t>/App.js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- function </a:t>
            </a:r>
            <a:r>
              <a:rPr lang="ko-KR" altLang="en-US" dirty="0">
                <a:latin typeface="+mn-ea"/>
              </a:rPr>
              <a:t>형식을 </a:t>
            </a:r>
            <a:r>
              <a:rPr lang="en-US" altLang="ko-KR" dirty="0">
                <a:latin typeface="+mn-ea"/>
              </a:rPr>
              <a:t>class </a:t>
            </a:r>
            <a:r>
              <a:rPr lang="ko-KR" altLang="en-US" dirty="0">
                <a:latin typeface="+mn-ea"/>
              </a:rPr>
              <a:t>형식의 코드로 변경</a:t>
            </a:r>
            <a:endParaRPr lang="en-US" altLang="ko-KR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7584" y="1412776"/>
            <a:ext cx="7704856" cy="36933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React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export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56568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234079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Class vs Function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Life Cycle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- 3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개의 상황으로 구분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- Mount(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생성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) / Update(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업데이트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) / Unmount(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제거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- Update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는 다시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4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개의 상황으로 구분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  1. props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변경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  2. </a:t>
            </a:r>
            <a:r>
              <a:rPr lang="en-US" altLang="ko-KR" b="1" u="sng">
                <a:solidFill>
                  <a:prstClr val="black"/>
                </a:solidFill>
                <a:latin typeface="맑은 고딕" panose="020B0503020000020004" pitchFamily="50" charset="-127"/>
              </a:rPr>
              <a:t>state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 변경</a:t>
            </a:r>
            <a:endParaRPr lang="en-US" altLang="ko-KR" b="1" u="sng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  3.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부모 컴포넌트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Rerending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  4. forceUpdate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메소드로 강제 업데이트 실행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30127C5-4031-462D-8630-E60F62DC5A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948" y="3850440"/>
            <a:ext cx="5508104" cy="289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58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824963" cy="4193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Class vs Function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Life Cycle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[Mounting]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constructor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b="1" i="1" strike="sngStrike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WillMount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b="1">
                <a:solidFill>
                  <a:srgbClr val="FF000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render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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DidMount</a:t>
            </a: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[Updating]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shouldComponentUpdate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b="1" i="1" strike="sngStrike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</a:rPr>
              <a:t>WillUpdate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en-US" altLang="ko-KR" b="1">
                <a:solidFill>
                  <a:srgbClr val="FF000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render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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DidUpdate</a:t>
            </a: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[Unmounting]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WillUnmount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C33C7C2-42E4-4320-85C6-22D1C7719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4437112"/>
            <a:ext cx="5601028" cy="2058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07849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184858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Life Cycle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Mounting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5E4650-2F93-4F7E-8419-055B3843C371}"/>
              </a:ext>
            </a:extLst>
          </p:cNvPr>
          <p:cNvSpPr/>
          <p:nvPr/>
        </p:nvSpPr>
        <p:spPr>
          <a:xfrm>
            <a:off x="875983" y="1319570"/>
            <a:ext cx="7776864" cy="427809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ClassComp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'Class Comp =&gt; constructor'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componentWillMount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Deprecated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'Class Comp =&gt; componentWillMount'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componentDidMount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'Class Comp =&gt; componentDidMount'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 render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'Class Comp =&gt; render'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D499F-E882-47B5-A152-AF8A90BC16E5}"/>
              </a:ext>
            </a:extLst>
          </p:cNvPr>
          <p:cNvSpPr txBox="1"/>
          <p:nvPr/>
        </p:nvSpPr>
        <p:spPr>
          <a:xfrm>
            <a:off x="899591" y="980728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accent2"/>
                </a:solidFill>
              </a:rPr>
              <a:t>class style</a:t>
            </a:r>
            <a:endParaRPr lang="ko-KR" altLang="en-US" sz="1600" b="1">
              <a:solidFill>
                <a:schemeClr val="accent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B91138-F320-4EC2-93A5-C852756DF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5373216"/>
            <a:ext cx="3756032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FFF7EA-F929-43DD-B513-DFF3EECD0811}"/>
              </a:ext>
            </a:extLst>
          </p:cNvPr>
          <p:cNvSpPr txBox="1"/>
          <p:nvPr/>
        </p:nvSpPr>
        <p:spPr>
          <a:xfrm>
            <a:off x="5652120" y="184482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6"/>
                </a:solidFill>
              </a:rPr>
              <a:t>①</a:t>
            </a:r>
            <a:endParaRPr lang="ko-KR" altLang="en-US" b="1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B875A-FB23-4FF9-87A1-FB1E4DDA5D09}"/>
              </a:ext>
            </a:extLst>
          </p:cNvPr>
          <p:cNvSpPr txBox="1"/>
          <p:nvPr/>
        </p:nvSpPr>
        <p:spPr>
          <a:xfrm>
            <a:off x="6472749" y="283319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6"/>
                </a:solidFill>
              </a:rPr>
              <a:t>②</a:t>
            </a:r>
            <a:endParaRPr lang="ko-KR" altLang="en-US" b="1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0018BD-252B-453A-B2B0-AAA6860565F2}"/>
              </a:ext>
            </a:extLst>
          </p:cNvPr>
          <p:cNvSpPr txBox="1"/>
          <p:nvPr/>
        </p:nvSpPr>
        <p:spPr>
          <a:xfrm>
            <a:off x="5148064" y="479041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6"/>
                </a:solidFill>
              </a:rPr>
              <a:t>③</a:t>
            </a:r>
            <a:endParaRPr lang="ko-KR" altLang="en-US" b="1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B431E1-D6A6-4683-8097-5AEF47482A8B}"/>
              </a:ext>
            </a:extLst>
          </p:cNvPr>
          <p:cNvSpPr txBox="1"/>
          <p:nvPr/>
        </p:nvSpPr>
        <p:spPr>
          <a:xfrm>
            <a:off x="6346839" y="380217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6"/>
                </a:solidFill>
              </a:rPr>
              <a:t>④</a:t>
            </a:r>
            <a:endParaRPr lang="ko-KR" altLang="en-US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93876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179247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Life Cycle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Updating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5E4650-2F93-4F7E-8419-055B3843C371}"/>
              </a:ext>
            </a:extLst>
          </p:cNvPr>
          <p:cNvSpPr/>
          <p:nvPr/>
        </p:nvSpPr>
        <p:spPr>
          <a:xfrm>
            <a:off x="875983" y="1319570"/>
            <a:ext cx="7776864" cy="427809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ClassComp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shouldComponentUpdate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'Class Comp =&gt; shouldComponentUpdate'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componentWillUpdate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Deprecated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'Class Comp =&gt; componentWillUpdate'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componentDidUpdate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'Class Comp =&gt; componentDidUpdate'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 render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'Class Comp =&gt; render'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D499F-E882-47B5-A152-AF8A90BC16E5}"/>
              </a:ext>
            </a:extLst>
          </p:cNvPr>
          <p:cNvSpPr txBox="1"/>
          <p:nvPr/>
        </p:nvSpPr>
        <p:spPr>
          <a:xfrm>
            <a:off x="899591" y="980728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accent2"/>
                </a:solidFill>
              </a:rPr>
              <a:t>class style</a:t>
            </a:r>
            <a:endParaRPr lang="ko-KR" altLang="en-US" sz="1600" b="1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FF7EA-F929-43DD-B513-DFF3EECD0811}"/>
              </a:ext>
            </a:extLst>
          </p:cNvPr>
          <p:cNvSpPr txBox="1"/>
          <p:nvPr/>
        </p:nvSpPr>
        <p:spPr>
          <a:xfrm>
            <a:off x="6821044" y="211820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6"/>
                </a:solidFill>
              </a:rPr>
              <a:t>①</a:t>
            </a:r>
            <a:endParaRPr lang="ko-KR" altLang="en-US" b="1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B875A-FB23-4FF9-87A1-FB1E4DDA5D09}"/>
              </a:ext>
            </a:extLst>
          </p:cNvPr>
          <p:cNvSpPr txBox="1"/>
          <p:nvPr/>
        </p:nvSpPr>
        <p:spPr>
          <a:xfrm>
            <a:off x="6802687" y="32762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6"/>
                </a:solidFill>
              </a:rPr>
              <a:t>②</a:t>
            </a:r>
            <a:endParaRPr lang="ko-KR" altLang="en-US" b="1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0018BD-252B-453A-B2B0-AAA6860565F2}"/>
              </a:ext>
            </a:extLst>
          </p:cNvPr>
          <p:cNvSpPr txBox="1"/>
          <p:nvPr/>
        </p:nvSpPr>
        <p:spPr>
          <a:xfrm>
            <a:off x="5148064" y="479041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6"/>
                </a:solidFill>
              </a:rPr>
              <a:t>③</a:t>
            </a:r>
            <a:endParaRPr lang="ko-KR" altLang="en-US" b="1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B431E1-D6A6-4683-8097-5AEF47482A8B}"/>
              </a:ext>
            </a:extLst>
          </p:cNvPr>
          <p:cNvSpPr txBox="1"/>
          <p:nvPr/>
        </p:nvSpPr>
        <p:spPr>
          <a:xfrm>
            <a:off x="6488242" y="383045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6"/>
                </a:solidFill>
              </a:rPr>
              <a:t>④</a:t>
            </a:r>
            <a:endParaRPr lang="ko-KR" altLang="en-US" b="1">
              <a:solidFill>
                <a:schemeClr val="accent6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F558D43-AD33-4B0A-9D3F-D7052670B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5401090"/>
            <a:ext cx="3756032" cy="1052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61719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13552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Life Cycle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Unmounting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5E4650-2F93-4F7E-8419-055B3843C371}"/>
              </a:ext>
            </a:extLst>
          </p:cNvPr>
          <p:cNvSpPr/>
          <p:nvPr/>
        </p:nvSpPr>
        <p:spPr>
          <a:xfrm>
            <a:off x="875983" y="1319570"/>
            <a:ext cx="7776864" cy="50167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ClassComp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componentWillUnmount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'Class Comp =&gt; componentWillUnmount'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...</a:t>
            </a:r>
          </a:p>
          <a:p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isShow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setShow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isShow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ClassComp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initNumber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ClassComp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D499F-E882-47B5-A152-AF8A90BC16E5}"/>
              </a:ext>
            </a:extLst>
          </p:cNvPr>
          <p:cNvSpPr txBox="1"/>
          <p:nvPr/>
        </p:nvSpPr>
        <p:spPr>
          <a:xfrm>
            <a:off x="899591" y="980728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accent2"/>
                </a:solidFill>
              </a:rPr>
              <a:t>class style</a:t>
            </a:r>
            <a:endParaRPr lang="ko-KR" altLang="en-US" sz="1600" b="1">
              <a:solidFill>
                <a:schemeClr val="accent2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CD3619A-E37E-443C-9711-C281153B6658}"/>
              </a:ext>
            </a:extLst>
          </p:cNvPr>
          <p:cNvSpPr/>
          <p:nvPr/>
        </p:nvSpPr>
        <p:spPr>
          <a:xfrm>
            <a:off x="1145704" y="3793794"/>
            <a:ext cx="4637876" cy="282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1D82A40-BE4D-44F9-B6A6-97B19EC8DE90}"/>
              </a:ext>
            </a:extLst>
          </p:cNvPr>
          <p:cNvSpPr/>
          <p:nvPr/>
        </p:nvSpPr>
        <p:spPr>
          <a:xfrm>
            <a:off x="1602904" y="5020614"/>
            <a:ext cx="6299036" cy="778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000153-46FF-4343-A638-5EDAC3A3F37B}"/>
              </a:ext>
            </a:extLst>
          </p:cNvPr>
          <p:cNvSpPr txBox="1"/>
          <p:nvPr/>
        </p:nvSpPr>
        <p:spPr>
          <a:xfrm>
            <a:off x="3635896" y="3503891"/>
            <a:ext cx="2839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6"/>
                </a:solidFill>
              </a:rPr>
              <a:t>컴포넌트 제거를 위한 </a:t>
            </a:r>
            <a:r>
              <a:rPr lang="en-US" altLang="ko-KR" sz="1400" b="1">
                <a:solidFill>
                  <a:schemeClr val="accent6"/>
                </a:solidFill>
              </a:rPr>
              <a:t>State </a:t>
            </a:r>
            <a:r>
              <a:rPr lang="ko-KR" altLang="en-US" sz="1400" b="1">
                <a:solidFill>
                  <a:schemeClr val="accent6"/>
                </a:solidFill>
              </a:rPr>
              <a:t>사용</a:t>
            </a:r>
            <a:endParaRPr lang="ko-KR" altLang="en-US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0127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13552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Life Cycle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Unmounting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C146B4-CD82-4242-BB47-C6EC2133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3" y="1214322"/>
            <a:ext cx="3335977" cy="2430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9BA93A-1F04-4261-9ADA-49F547864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869" y="1214322"/>
            <a:ext cx="3335978" cy="2430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4F93F2A-F74C-45AE-AE8A-4C73864107BC}"/>
              </a:ext>
            </a:extLst>
          </p:cNvPr>
          <p:cNvSpPr/>
          <p:nvPr/>
        </p:nvSpPr>
        <p:spPr>
          <a:xfrm>
            <a:off x="4512387" y="2348880"/>
            <a:ext cx="5040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30A9DA8-CFA8-479A-B01A-ADF2A76652F4}"/>
              </a:ext>
            </a:extLst>
          </p:cNvPr>
          <p:cNvSpPr/>
          <p:nvPr/>
        </p:nvSpPr>
        <p:spPr>
          <a:xfrm>
            <a:off x="1051436" y="1503165"/>
            <a:ext cx="1287904" cy="282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37F0F3D-7CD6-40A4-980F-E5F877F5A99C}"/>
              </a:ext>
            </a:extLst>
          </p:cNvPr>
          <p:cNvSpPr/>
          <p:nvPr/>
        </p:nvSpPr>
        <p:spPr>
          <a:xfrm>
            <a:off x="5497056" y="1503165"/>
            <a:ext cx="1287904" cy="282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7354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184858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Life Cycle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Mounting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5E4650-2F93-4F7E-8419-055B3843C371}"/>
              </a:ext>
            </a:extLst>
          </p:cNvPr>
          <p:cNvSpPr/>
          <p:nvPr/>
        </p:nvSpPr>
        <p:spPr>
          <a:xfrm>
            <a:off x="875983" y="1319570"/>
            <a:ext cx="7776864" cy="30469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60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FunctionComp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'Function Comp =&gt; render'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'Function Comp =&gt; useEffect'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D499F-E882-47B5-A152-AF8A90BC16E5}"/>
              </a:ext>
            </a:extLst>
          </p:cNvPr>
          <p:cNvSpPr txBox="1"/>
          <p:nvPr/>
        </p:nvSpPr>
        <p:spPr>
          <a:xfrm>
            <a:off x="899591" y="980728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accent2"/>
                </a:solidFill>
              </a:rPr>
              <a:t>function style</a:t>
            </a:r>
            <a:endParaRPr lang="ko-KR" altLang="en-US" sz="1600" b="1">
              <a:solidFill>
                <a:schemeClr val="accent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FFF7EA-F929-43DD-B513-DFF3EECD0811}"/>
              </a:ext>
            </a:extLst>
          </p:cNvPr>
          <p:cNvSpPr txBox="1"/>
          <p:nvPr/>
        </p:nvSpPr>
        <p:spPr>
          <a:xfrm>
            <a:off x="5246768" y="18542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6"/>
                </a:solidFill>
              </a:rPr>
              <a:t>①</a:t>
            </a:r>
            <a:endParaRPr lang="ko-KR" altLang="en-US" b="1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BB875A-FB23-4FF9-87A1-FB1E4DDA5D09}"/>
              </a:ext>
            </a:extLst>
          </p:cNvPr>
          <p:cNvSpPr txBox="1"/>
          <p:nvPr/>
        </p:nvSpPr>
        <p:spPr>
          <a:xfrm>
            <a:off x="5822300" y="30877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6"/>
                </a:solidFill>
              </a:rPr>
              <a:t>②</a:t>
            </a:r>
            <a:endParaRPr lang="ko-KR" altLang="en-US" b="1">
              <a:solidFill>
                <a:schemeClr val="accent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CB6774-FE49-4C31-A56B-A9C23690F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4005064"/>
            <a:ext cx="3756032" cy="746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C9A914-1709-4EB1-8EC0-D8514315EC56}"/>
              </a:ext>
            </a:extLst>
          </p:cNvPr>
          <p:cNvSpPr txBox="1"/>
          <p:nvPr/>
        </p:nvSpPr>
        <p:spPr>
          <a:xfrm>
            <a:off x="5004048" y="4901239"/>
            <a:ext cx="32896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componentDidMount</a:t>
            </a:r>
            <a:r>
              <a:rPr lang="ko-KR" altLang="en-US" sz="1400" b="1">
                <a:solidFill>
                  <a:schemeClr val="accent6"/>
                </a:solidFill>
              </a:rPr>
              <a:t> 의 역할과 동일</a:t>
            </a:r>
            <a:endParaRPr lang="ko-KR" altLang="en-US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5642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179247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Life Cycle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Updating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D6E695-0D91-4DD3-B82B-18D4F3E88FFE}"/>
              </a:ext>
            </a:extLst>
          </p:cNvPr>
          <p:cNvSpPr/>
          <p:nvPr/>
        </p:nvSpPr>
        <p:spPr>
          <a:xfrm>
            <a:off x="875983" y="1319570"/>
            <a:ext cx="7776864" cy="30469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60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FunctionComp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'Function Comp =&gt; render'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'Function Comp =&gt; useEffect'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46A947-2BAD-4405-827A-67121D71AABF}"/>
              </a:ext>
            </a:extLst>
          </p:cNvPr>
          <p:cNvSpPr txBox="1"/>
          <p:nvPr/>
        </p:nvSpPr>
        <p:spPr>
          <a:xfrm>
            <a:off x="899591" y="980728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accent2"/>
                </a:solidFill>
              </a:rPr>
              <a:t>function style</a:t>
            </a:r>
            <a:endParaRPr lang="ko-KR" altLang="en-US" sz="1600" b="1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91E118-63ED-4156-BFB9-69316D307360}"/>
              </a:ext>
            </a:extLst>
          </p:cNvPr>
          <p:cNvSpPr txBox="1"/>
          <p:nvPr/>
        </p:nvSpPr>
        <p:spPr>
          <a:xfrm>
            <a:off x="5246768" y="1854251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6"/>
                </a:solidFill>
              </a:rPr>
              <a:t>①</a:t>
            </a:r>
            <a:endParaRPr lang="ko-KR" altLang="en-US" b="1">
              <a:solidFill>
                <a:schemeClr val="accent6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825FAA-128A-49E9-A814-D6ECC6F89D37}"/>
              </a:ext>
            </a:extLst>
          </p:cNvPr>
          <p:cNvSpPr txBox="1"/>
          <p:nvPr/>
        </p:nvSpPr>
        <p:spPr>
          <a:xfrm>
            <a:off x="5822300" y="308771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6"/>
                </a:solidFill>
              </a:rPr>
              <a:t>②</a:t>
            </a:r>
            <a:endParaRPr lang="ko-KR" altLang="en-US" b="1">
              <a:solidFill>
                <a:schemeClr val="accent6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3FDB75A-E077-4168-936F-449B17B5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4005064"/>
            <a:ext cx="3756032" cy="746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B6F2863-ED6D-47F0-A82C-7055BE39E3E0}"/>
              </a:ext>
            </a:extLst>
          </p:cNvPr>
          <p:cNvSpPr txBox="1"/>
          <p:nvPr/>
        </p:nvSpPr>
        <p:spPr>
          <a:xfrm>
            <a:off x="5004048" y="4901239"/>
            <a:ext cx="3340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componentDidUpdate</a:t>
            </a:r>
            <a:r>
              <a:rPr lang="ko-KR" altLang="en-US" sz="1400" b="1">
                <a:solidFill>
                  <a:schemeClr val="accent6"/>
                </a:solidFill>
              </a:rPr>
              <a:t> 의 역할과 동일</a:t>
            </a:r>
            <a:endParaRPr lang="ko-KR" altLang="en-US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95347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13552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Life Cycle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Unmounting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95E4650-2F93-4F7E-8419-055B3843C371}"/>
              </a:ext>
            </a:extLst>
          </p:cNvPr>
          <p:cNvSpPr/>
          <p:nvPr/>
        </p:nvSpPr>
        <p:spPr>
          <a:xfrm>
            <a:off x="875983" y="1319570"/>
            <a:ext cx="7776864" cy="52629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FunctionComp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'Function Comp =&gt; render'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'Function Comp =&gt; useEffect'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`Function Comp =&gt; useEffect return`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isShow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FunctionComp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initNumber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FunctionComp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...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D499F-E882-47B5-A152-AF8A90BC16E5}"/>
              </a:ext>
            </a:extLst>
          </p:cNvPr>
          <p:cNvSpPr txBox="1"/>
          <p:nvPr/>
        </p:nvSpPr>
        <p:spPr>
          <a:xfrm>
            <a:off x="899591" y="980728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accent2"/>
                </a:solidFill>
              </a:rPr>
              <a:t>function style</a:t>
            </a:r>
            <a:endParaRPr lang="ko-KR" altLang="en-US" sz="1600" b="1">
              <a:solidFill>
                <a:schemeClr val="accent2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B2C0368-0958-4730-9768-5DDA77E590E0}"/>
              </a:ext>
            </a:extLst>
          </p:cNvPr>
          <p:cNvSpPr/>
          <p:nvPr/>
        </p:nvSpPr>
        <p:spPr>
          <a:xfrm>
            <a:off x="1348380" y="2813664"/>
            <a:ext cx="5806564" cy="778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F85EABB-4B06-4C66-B025-358CE02AC5B2}"/>
              </a:ext>
            </a:extLst>
          </p:cNvPr>
          <p:cNvSpPr/>
          <p:nvPr/>
        </p:nvSpPr>
        <p:spPr>
          <a:xfrm>
            <a:off x="1602903" y="5487387"/>
            <a:ext cx="6966061" cy="7782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34A00B-EDA5-42E3-AC99-E029C7F452B4}"/>
              </a:ext>
            </a:extLst>
          </p:cNvPr>
          <p:cNvSpPr txBox="1"/>
          <p:nvPr/>
        </p:nvSpPr>
        <p:spPr>
          <a:xfrm>
            <a:off x="5729084" y="5136414"/>
            <a:ext cx="28398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6"/>
                </a:solidFill>
              </a:rPr>
              <a:t>컴포넌트 제거를 위한 </a:t>
            </a:r>
            <a:r>
              <a:rPr lang="en-US" altLang="ko-KR" sz="1400" b="1">
                <a:solidFill>
                  <a:schemeClr val="accent6"/>
                </a:solidFill>
              </a:rPr>
              <a:t>State </a:t>
            </a:r>
            <a:r>
              <a:rPr lang="ko-KR" altLang="en-US" sz="1400" b="1">
                <a:solidFill>
                  <a:schemeClr val="accent6"/>
                </a:solidFill>
              </a:rPr>
              <a:t>사용</a:t>
            </a:r>
            <a:endParaRPr lang="ko-KR" altLang="en-US" b="1">
              <a:solidFill>
                <a:schemeClr val="accent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D2E814-6F21-43B4-BA5C-B7B4AD96A177}"/>
              </a:ext>
            </a:extLst>
          </p:cNvPr>
          <p:cNvSpPr txBox="1"/>
          <p:nvPr/>
        </p:nvSpPr>
        <p:spPr>
          <a:xfrm>
            <a:off x="5716724" y="3639485"/>
            <a:ext cx="13724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Clean-up </a:t>
            </a:r>
            <a:r>
              <a:rPr lang="ko-KR" altLang="en-US" sz="1400" b="1">
                <a:solidFill>
                  <a:schemeClr val="accent6"/>
                </a:solidFill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6645697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13552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Life Cycle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Unmounting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4F93F2A-F74C-45AE-AE8A-4C73864107BC}"/>
              </a:ext>
            </a:extLst>
          </p:cNvPr>
          <p:cNvSpPr/>
          <p:nvPr/>
        </p:nvSpPr>
        <p:spPr>
          <a:xfrm>
            <a:off x="4512387" y="2348880"/>
            <a:ext cx="5040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BB01278-975A-4ED2-A00B-AADA4D508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83" y="1214322"/>
            <a:ext cx="3335977" cy="240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D150CCE-A901-410B-93D0-68E5B93EB68F}"/>
              </a:ext>
            </a:extLst>
          </p:cNvPr>
          <p:cNvSpPr/>
          <p:nvPr/>
        </p:nvSpPr>
        <p:spPr>
          <a:xfrm>
            <a:off x="1032582" y="1484311"/>
            <a:ext cx="1287904" cy="282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5B050D4-BC08-4B78-802F-FE87EFAF4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114" y="1209351"/>
            <a:ext cx="3335978" cy="2408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9256BB-5BD3-4844-9BBB-90DF2FA36DD1}"/>
              </a:ext>
            </a:extLst>
          </p:cNvPr>
          <p:cNvSpPr/>
          <p:nvPr/>
        </p:nvSpPr>
        <p:spPr>
          <a:xfrm>
            <a:off x="5478202" y="1484311"/>
            <a:ext cx="1287904" cy="282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22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10694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>
                <a:latin typeface="+mn-ea"/>
              </a:rPr>
              <a:t>프로젝트 구성 파일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 </a:t>
            </a:r>
            <a:r>
              <a:rPr lang="en-US" altLang="ko-KR" dirty="0" err="1">
                <a:latin typeface="+mn-ea"/>
              </a:rPr>
              <a:t>src</a:t>
            </a:r>
            <a:r>
              <a:rPr lang="en-US" altLang="ko-KR" dirty="0">
                <a:latin typeface="+mn-ea"/>
              </a:rPr>
              <a:t>/App.js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출력 내용 변경 확인</a:t>
            </a:r>
            <a:endParaRPr lang="en-US" altLang="ko-KR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27584" y="1402898"/>
            <a:ext cx="7704856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React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'./App.css'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Hello, React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export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3763894"/>
            <a:ext cx="4876800" cy="24765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6347802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63167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Life Cycle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클래스 생명주기 메소드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useEffect()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참고사항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-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클래스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최신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state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상태 사용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- useEffect() :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렌더링 당시의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state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상태 사용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332BCE-208B-4EEC-B564-0C64E19B202F}"/>
              </a:ext>
            </a:extLst>
          </p:cNvPr>
          <p:cNvSpPr txBox="1"/>
          <p:nvPr/>
        </p:nvSpPr>
        <p:spPr>
          <a:xfrm>
            <a:off x="539552" y="2288549"/>
            <a:ext cx="3888432" cy="31085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state: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 </a:t>
            </a:r>
          </a:p>
          <a:p>
            <a:r>
              <a:rPr lang="en-US" altLang="ko-KR" sz="1400">
                <a:solidFill>
                  <a:srgbClr val="00108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</a:p>
          <a:p>
            <a:endParaRPr lang="en-US" altLang="ko-KR" sz="140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altLang="ko-KR" sz="140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endParaRPr lang="en-US" altLang="ko-KR" sz="140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462E29-596C-4690-98FB-FEA52C3EF199}"/>
              </a:ext>
            </a:extLst>
          </p:cNvPr>
          <p:cNvSpPr txBox="1"/>
          <p:nvPr/>
        </p:nvSpPr>
        <p:spPr>
          <a:xfrm>
            <a:off x="4788024" y="2288549"/>
            <a:ext cx="3888432" cy="31085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 setCount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66CC70-C553-47E6-90EB-5D14F7129DB9}"/>
              </a:ext>
            </a:extLst>
          </p:cNvPr>
          <p:cNvSpPr txBox="1"/>
          <p:nvPr/>
        </p:nvSpPr>
        <p:spPr>
          <a:xfrm>
            <a:off x="539552" y="1949995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accent2"/>
                </a:solidFill>
              </a:rPr>
              <a:t>class style</a:t>
            </a:r>
            <a:endParaRPr lang="ko-KR" altLang="en-US" sz="1600" b="1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432AF2-2FD8-4155-8DF9-FC8218089CFF}"/>
              </a:ext>
            </a:extLst>
          </p:cNvPr>
          <p:cNvSpPr txBox="1"/>
          <p:nvPr/>
        </p:nvSpPr>
        <p:spPr>
          <a:xfrm>
            <a:off x="4788024" y="1951319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accent2"/>
                </a:solidFill>
              </a:rPr>
              <a:t>function style</a:t>
            </a:r>
            <a:endParaRPr lang="ko-KR" altLang="en-US" sz="1600" b="1">
              <a:solidFill>
                <a:schemeClr val="accent2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56D949E-EF12-49DF-9B20-A68E96DA2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102" y="5563462"/>
            <a:ext cx="1438275" cy="87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D174D76-6021-4128-B6F3-A003AABAD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758" y="5563462"/>
            <a:ext cx="1438275" cy="87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E7D14BD-9CB4-4F3F-BBA1-F7954B31F52B}"/>
              </a:ext>
            </a:extLst>
          </p:cNvPr>
          <p:cNvSpPr txBox="1"/>
          <p:nvPr/>
        </p:nvSpPr>
        <p:spPr>
          <a:xfrm>
            <a:off x="3456275" y="5816946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chemeClr val="accent6"/>
                </a:solidFill>
              </a:rPr>
              <a:t>버튼 두번 연속 클릭</a:t>
            </a:r>
          </a:p>
        </p:txBody>
      </p:sp>
    </p:spTree>
    <p:extLst>
      <p:ext uri="{BB962C8B-B14F-4D97-AF65-F5344CB8AC3E}">
        <p14:creationId xmlns:p14="http://schemas.microsoft.com/office/powerpoint/2010/main" val="26266811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63167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Life Cycle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클래스 생명주기 메소드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useEffect()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참고사항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3AFB4F-61A2-4571-A11E-509FA7CEFB60}"/>
              </a:ext>
            </a:extLst>
          </p:cNvPr>
          <p:cNvSpPr/>
          <p:nvPr/>
        </p:nvSpPr>
        <p:spPr>
          <a:xfrm>
            <a:off x="875983" y="1319570"/>
            <a:ext cx="7776864" cy="44012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ClassCounter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count: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componentDidUpdate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state: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35933-ACF6-4314-A8BF-D5F243ED4978}"/>
              </a:ext>
            </a:extLst>
          </p:cNvPr>
          <p:cNvSpPr txBox="1"/>
          <p:nvPr/>
        </p:nvSpPr>
        <p:spPr>
          <a:xfrm>
            <a:off x="899591" y="980728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accent2"/>
                </a:solidFill>
              </a:rPr>
              <a:t>class style</a:t>
            </a:r>
            <a:endParaRPr lang="ko-KR" altLang="en-US" sz="1600" b="1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F042BE-7B40-419C-B6FA-6865DB1EEFB5}"/>
              </a:ext>
            </a:extLst>
          </p:cNvPr>
          <p:cNvSpPr txBox="1"/>
          <p:nvPr/>
        </p:nvSpPr>
        <p:spPr>
          <a:xfrm>
            <a:off x="4393684" y="4638035"/>
            <a:ext cx="4576712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...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ClassCounter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ClassCounter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8897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63167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Life Cycle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클래스 생명주기 메소드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/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useEffect()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참고사항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3AFB4F-61A2-4571-A11E-509FA7CEFB60}"/>
              </a:ext>
            </a:extLst>
          </p:cNvPr>
          <p:cNvSpPr/>
          <p:nvPr/>
        </p:nvSpPr>
        <p:spPr>
          <a:xfrm>
            <a:off x="875983" y="1319570"/>
            <a:ext cx="7776864" cy="37548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FunctionCounter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35933-ACF6-4314-A8BF-D5F243ED4978}"/>
              </a:ext>
            </a:extLst>
          </p:cNvPr>
          <p:cNvSpPr txBox="1"/>
          <p:nvPr/>
        </p:nvSpPr>
        <p:spPr>
          <a:xfrm>
            <a:off x="899591" y="980728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accent2"/>
                </a:solidFill>
              </a:rPr>
              <a:t>function style</a:t>
            </a:r>
            <a:endParaRPr lang="ko-KR" altLang="en-US" sz="1600" b="1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F042BE-7B40-419C-B6FA-6865DB1EEFB5}"/>
              </a:ext>
            </a:extLst>
          </p:cNvPr>
          <p:cNvSpPr txBox="1"/>
          <p:nvPr/>
        </p:nvSpPr>
        <p:spPr>
          <a:xfrm>
            <a:off x="4393684" y="4638035"/>
            <a:ext cx="4576712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...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FunctionCounter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FunctionCounter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337602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88755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Life Cycle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useEffect()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에서 최신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state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값 사용하기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3AFB4F-61A2-4571-A11E-509FA7CEFB60}"/>
              </a:ext>
            </a:extLst>
          </p:cNvPr>
          <p:cNvSpPr/>
          <p:nvPr/>
        </p:nvSpPr>
        <p:spPr>
          <a:xfrm>
            <a:off x="875983" y="1319570"/>
            <a:ext cx="7776864" cy="52629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400" b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FunctionCounter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lastestCount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endParaRPr lang="en-US" altLang="ko-KR" sz="1400" b="0">
              <a:solidFill>
                <a:srgbClr val="0070C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    lastestCount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lastestCount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click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35933-ACF6-4314-A8BF-D5F243ED4978}"/>
              </a:ext>
            </a:extLst>
          </p:cNvPr>
          <p:cNvSpPr txBox="1"/>
          <p:nvPr/>
        </p:nvSpPr>
        <p:spPr>
          <a:xfrm>
            <a:off x="899591" y="980728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accent2"/>
                </a:solidFill>
              </a:rPr>
              <a:t>function style</a:t>
            </a:r>
            <a:endParaRPr lang="ko-KR" altLang="en-US" sz="1600" b="1">
              <a:solidFill>
                <a:schemeClr val="accent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08C74D-C50C-4601-87F8-74DAA3EF8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4365104"/>
            <a:ext cx="1438275" cy="87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65F8003-D609-47EC-AE24-F0FDA00A6298}"/>
              </a:ext>
            </a:extLst>
          </p:cNvPr>
          <p:cNvSpPr/>
          <p:nvPr/>
        </p:nvSpPr>
        <p:spPr>
          <a:xfrm>
            <a:off x="5643486" y="1371600"/>
            <a:ext cx="676034" cy="21844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8521FEA-C30B-4838-A76D-86B6FD9D774D}"/>
              </a:ext>
            </a:extLst>
          </p:cNvPr>
          <p:cNvSpPr/>
          <p:nvPr/>
        </p:nvSpPr>
        <p:spPr>
          <a:xfrm>
            <a:off x="1132446" y="2430780"/>
            <a:ext cx="3012834" cy="2514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3082E4-96AE-4988-905B-862AAA27C7B3}"/>
              </a:ext>
            </a:extLst>
          </p:cNvPr>
          <p:cNvSpPr/>
          <p:nvPr/>
        </p:nvSpPr>
        <p:spPr>
          <a:xfrm>
            <a:off x="1327518" y="3278124"/>
            <a:ext cx="2915298" cy="2514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D7200-D08A-4360-9B65-90E1FF009A01}"/>
              </a:ext>
            </a:extLst>
          </p:cNvPr>
          <p:cNvSpPr/>
          <p:nvPr/>
        </p:nvSpPr>
        <p:spPr>
          <a:xfrm>
            <a:off x="3016110" y="3936492"/>
            <a:ext cx="2000898" cy="2331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62075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82270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Life Cycle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컴포넌트 생성 시 한번만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useEffect()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실행하기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- Mounting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3AFB4F-61A2-4571-A11E-509FA7CEFB60}"/>
              </a:ext>
            </a:extLst>
          </p:cNvPr>
          <p:cNvSpPr/>
          <p:nvPr/>
        </p:nvSpPr>
        <p:spPr>
          <a:xfrm>
            <a:off x="875983" y="1319570"/>
            <a:ext cx="7776864" cy="46166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400" b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FunctionCounter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lastestCount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endParaRPr lang="en-US" altLang="ko-KR" sz="1400" b="0">
              <a:solidFill>
                <a:srgbClr val="0070C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    lastestCount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lastestCount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`FunctionCounter Mount`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 []);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35933-ACF6-4314-A8BF-D5F243ED4978}"/>
              </a:ext>
            </a:extLst>
          </p:cNvPr>
          <p:cNvSpPr txBox="1"/>
          <p:nvPr/>
        </p:nvSpPr>
        <p:spPr>
          <a:xfrm>
            <a:off x="899591" y="980728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accent2"/>
                </a:solidFill>
              </a:rPr>
              <a:t>function style</a:t>
            </a:r>
            <a:endParaRPr lang="ko-KR" altLang="en-US" sz="1600" b="1">
              <a:solidFill>
                <a:schemeClr val="accent2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D7200-D08A-4360-9B65-90E1FF009A01}"/>
              </a:ext>
            </a:extLst>
          </p:cNvPr>
          <p:cNvSpPr/>
          <p:nvPr/>
        </p:nvSpPr>
        <p:spPr>
          <a:xfrm>
            <a:off x="1083615" y="4737770"/>
            <a:ext cx="3969151" cy="7674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574D6D-74A8-47EA-A9D7-1E14AD3F54A8}"/>
              </a:ext>
            </a:extLst>
          </p:cNvPr>
          <p:cNvSpPr txBox="1"/>
          <p:nvPr/>
        </p:nvSpPr>
        <p:spPr>
          <a:xfrm>
            <a:off x="1602288" y="5505254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deps</a:t>
            </a:r>
            <a:r>
              <a:rPr lang="ko-KR" altLang="en-US" sz="1400" b="1">
                <a:solidFill>
                  <a:schemeClr val="accent6"/>
                </a:solidFill>
              </a:rPr>
              <a:t> </a:t>
            </a:r>
            <a:r>
              <a:rPr lang="en-US" altLang="ko-KR" sz="1400" b="1">
                <a:solidFill>
                  <a:schemeClr val="accent6"/>
                </a:solidFill>
              </a:rPr>
              <a:t>array</a:t>
            </a:r>
            <a:endParaRPr lang="ko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96714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07409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Life Cycle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지정된 값 변경 시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useEffect()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실행하기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- Updating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3AFB4F-61A2-4571-A11E-509FA7CEFB60}"/>
              </a:ext>
            </a:extLst>
          </p:cNvPr>
          <p:cNvSpPr/>
          <p:nvPr/>
        </p:nvSpPr>
        <p:spPr>
          <a:xfrm>
            <a:off x="875983" y="1319570"/>
            <a:ext cx="7776864" cy="46166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400" b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FunctionCounter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lastestCount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endParaRPr lang="en-US" altLang="ko-KR" sz="1400" b="0">
              <a:solidFill>
                <a:srgbClr val="0070C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    lastestCount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lastestCount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`FunctionCounter Mount`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 []);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135933-ACF6-4314-A8BF-D5F243ED4978}"/>
              </a:ext>
            </a:extLst>
          </p:cNvPr>
          <p:cNvSpPr txBox="1"/>
          <p:nvPr/>
        </p:nvSpPr>
        <p:spPr>
          <a:xfrm>
            <a:off x="899591" y="980728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accent2"/>
                </a:solidFill>
              </a:rPr>
              <a:t>function style</a:t>
            </a:r>
            <a:endParaRPr lang="ko-KR" altLang="en-US" sz="1600" b="1">
              <a:solidFill>
                <a:schemeClr val="accent2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D7200-D08A-4360-9B65-90E1FF009A01}"/>
              </a:ext>
            </a:extLst>
          </p:cNvPr>
          <p:cNvSpPr/>
          <p:nvPr/>
        </p:nvSpPr>
        <p:spPr>
          <a:xfrm>
            <a:off x="1083615" y="4737770"/>
            <a:ext cx="3969151" cy="7674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574D6D-74A8-47EA-A9D7-1E14AD3F54A8}"/>
              </a:ext>
            </a:extLst>
          </p:cNvPr>
          <p:cNvSpPr txBox="1"/>
          <p:nvPr/>
        </p:nvSpPr>
        <p:spPr>
          <a:xfrm>
            <a:off x="1602288" y="5505254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deps</a:t>
            </a:r>
            <a:r>
              <a:rPr lang="ko-KR" altLang="en-US" sz="1400" b="1">
                <a:solidFill>
                  <a:schemeClr val="accent6"/>
                </a:solidFill>
              </a:rPr>
              <a:t> </a:t>
            </a:r>
            <a:r>
              <a:rPr lang="en-US" altLang="ko-KR" sz="1400" b="1">
                <a:solidFill>
                  <a:schemeClr val="accent6"/>
                </a:solidFill>
              </a:rPr>
              <a:t>array</a:t>
            </a:r>
            <a:endParaRPr lang="ko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9698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615914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Life Cycle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b="1">
                <a:solidFill>
                  <a:prstClr val="black"/>
                </a:solidFill>
                <a:latin typeface="맑은 고딕" panose="020B0503020000020004" pitchFamily="50" charset="-127"/>
              </a:rPr>
              <a:t>Clean-up </a:t>
            </a:r>
            <a:r>
              <a:rPr lang="ko-KR" altLang="en-US" b="1">
                <a:solidFill>
                  <a:prstClr val="black"/>
                </a:solidFill>
                <a:latin typeface="맑은 고딕" panose="020B0503020000020004" pitchFamily="50" charset="-127"/>
              </a:rPr>
              <a:t>함수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는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Unmounting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과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Updating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수행 시 동작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-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동작 순서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   1. props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또는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state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업데이트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   2. render() -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컴포넌트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Rerendering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   3. </a:t>
            </a:r>
            <a:r>
              <a:rPr lang="en-US" altLang="ko-KR" b="1">
                <a:solidFill>
                  <a:prstClr val="black"/>
                </a:solidFill>
                <a:latin typeface="맑은 고딕" panose="020B0503020000020004" pitchFamily="50" charset="-127"/>
              </a:rPr>
              <a:t>useEffect() return </a:t>
            </a:r>
            <a:r>
              <a:rPr lang="ko-KR" altLang="en-US" b="1">
                <a:solidFill>
                  <a:prstClr val="black"/>
                </a:solidFill>
                <a:latin typeface="맑은 고딕" panose="020B0503020000020004" pitchFamily="50" charset="-127"/>
              </a:rPr>
              <a:t>함수</a:t>
            </a:r>
            <a:endParaRPr lang="en-US" altLang="ko-KR" b="1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   4. useEffect()</a:t>
            </a:r>
          </a:p>
        </p:txBody>
      </p:sp>
    </p:spTree>
    <p:extLst>
      <p:ext uri="{BB962C8B-B14F-4D97-AF65-F5344CB8AC3E}">
        <p14:creationId xmlns:p14="http://schemas.microsoft.com/office/powerpoint/2010/main" val="217051044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CB7D87-6C05-4062-B0AC-5F94C49B0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20688"/>
            <a:ext cx="7772400" cy="1470025"/>
          </a:xfrm>
        </p:spPr>
        <p:txBody>
          <a:bodyPr/>
          <a:lstStyle/>
          <a:p>
            <a:r>
              <a:rPr lang="ko-KR" altLang="en-US"/>
              <a:t>일정 관리 프로그램 만들기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AA2FD52-2F63-4AB4-AFA4-7275FE1C5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64904"/>
            <a:ext cx="7772400" cy="3816424"/>
          </a:xfrm>
        </p:spPr>
        <p:txBody>
          <a:bodyPr>
            <a:normAutofit/>
          </a:bodyPr>
          <a:lstStyle/>
          <a:p>
            <a:pPr marL="514350" indent="-514350" algn="l">
              <a:buAutoNum type="arabicPeriod"/>
            </a:pPr>
            <a:r>
              <a:rPr lang="ko-KR" altLang="en-US">
                <a:solidFill>
                  <a:schemeClr val="tx1"/>
                </a:solidFill>
              </a:rPr>
              <a:t>프로젝트 생성</a:t>
            </a:r>
            <a:endParaRPr lang="en-US" altLang="ko-KR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ko-KR" altLang="en-US">
                <a:solidFill>
                  <a:schemeClr val="tx1"/>
                </a:solidFill>
              </a:rPr>
              <a:t>컴포넌트 및 스타일 작성</a:t>
            </a:r>
            <a:endParaRPr lang="en-US" altLang="ko-KR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ko-KR" altLang="en-US">
                <a:solidFill>
                  <a:schemeClr val="tx1"/>
                </a:solidFill>
              </a:rPr>
              <a:t>일정 등록 기능</a:t>
            </a:r>
            <a:endParaRPr lang="en-US" altLang="ko-KR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ko-KR" altLang="en-US">
                <a:solidFill>
                  <a:schemeClr val="tx1"/>
                </a:solidFill>
              </a:rPr>
              <a:t>일정 삭제 기능</a:t>
            </a:r>
            <a:endParaRPr lang="en-US" altLang="ko-KR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ko-KR" altLang="en-US">
                <a:solidFill>
                  <a:schemeClr val="tx1"/>
                </a:solidFill>
              </a:rPr>
              <a:t>일정 수정 기능</a:t>
            </a:r>
            <a:endParaRPr lang="en-US" altLang="ko-KR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ko-KR" altLang="en-US">
                <a:solidFill>
                  <a:schemeClr val="tx1"/>
                </a:solidFill>
              </a:rPr>
              <a:t>성능 최적화</a:t>
            </a:r>
            <a:endParaRPr lang="en-US" altLang="ko-K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85281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646739" cy="502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프로젝트 생성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프로젝트명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: todo-app </a:t>
            </a: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라이브러리 추가 설치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: npm install react-icons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465601-7BC9-42E4-9C09-37177DD19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052736"/>
            <a:ext cx="3324225" cy="3143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DE64DA-92F0-4906-9990-09C8C7F13FB7}"/>
              </a:ext>
            </a:extLst>
          </p:cNvPr>
          <p:cNvSpPr txBox="1"/>
          <p:nvPr/>
        </p:nvSpPr>
        <p:spPr>
          <a:xfrm>
            <a:off x="4572000" y="2304634"/>
            <a:ext cx="4241354" cy="1891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/>
              <a:t>컴포넌트 구성</a:t>
            </a:r>
            <a:endParaRPr lang="en-US" altLang="ko-KR" sz="1600" b="1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/>
              <a:t>TodoTemplate : </a:t>
            </a:r>
            <a:r>
              <a:rPr lang="ko-KR" altLang="en-US" sz="1600"/>
              <a:t>기본 화면</a:t>
            </a:r>
            <a:endParaRPr lang="en-US" altLang="ko-KR" sz="160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/>
              <a:t>TodoInsert : </a:t>
            </a:r>
            <a:r>
              <a:rPr lang="ko-KR" altLang="en-US" sz="1600"/>
              <a:t>새로운 항목 추가</a:t>
            </a:r>
            <a:endParaRPr lang="en-US" altLang="ko-KR" sz="160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/>
              <a:t>TodoListItem : </a:t>
            </a:r>
            <a:r>
              <a:rPr lang="ko-KR" altLang="en-US" sz="1600"/>
              <a:t>각 항목에 대한 상세 정보</a:t>
            </a:r>
            <a:endParaRPr lang="en-US" altLang="ko-KR" sz="160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/>
              <a:t>TodoList : </a:t>
            </a:r>
            <a:r>
              <a:rPr lang="ko-KR" altLang="en-US" sz="1600"/>
              <a:t>항목 리스트 출력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141DC1-674E-40A1-8611-4F25A854F864}"/>
              </a:ext>
            </a:extLst>
          </p:cNvPr>
          <p:cNvSpPr txBox="1"/>
          <p:nvPr/>
        </p:nvSpPr>
        <p:spPr>
          <a:xfrm>
            <a:off x="4232792" y="5497487"/>
            <a:ext cx="45766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/>
              <a:t>https://react-icons.github.io/react-icons/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55D97AE-84CD-4CE6-AE99-1E28A212B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5137101"/>
            <a:ext cx="3131728" cy="124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85731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3140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및 스타일 작성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메인 화면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기본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Template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1319570"/>
            <a:ext cx="7776864" cy="25545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TodoTemplate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'./components/TodoTemplate'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TodoTemplate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Todo App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을 만들자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TodoTemplate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DF0CC9-02C4-4770-B0B0-0DC400A3C9A4}"/>
              </a:ext>
            </a:extLst>
          </p:cNvPr>
          <p:cNvSpPr/>
          <p:nvPr/>
        </p:nvSpPr>
        <p:spPr>
          <a:xfrm>
            <a:off x="875983" y="4409817"/>
            <a:ext cx="7776864" cy="13234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#e9ecef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32162B-9CD6-45B8-9033-02A930D5A747}"/>
              </a:ext>
            </a:extLst>
          </p:cNvPr>
          <p:cNvSpPr txBox="1"/>
          <p:nvPr/>
        </p:nvSpPr>
        <p:spPr>
          <a:xfrm>
            <a:off x="899591" y="4070975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index.css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41084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6716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>
                <a:latin typeface="+mn-ea"/>
              </a:rPr>
              <a:t>프로젝트 구성 파일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 </a:t>
            </a:r>
            <a:r>
              <a:rPr lang="en-US" altLang="ko-KR" dirty="0" err="1">
                <a:latin typeface="+mn-ea"/>
              </a:rPr>
              <a:t>src</a:t>
            </a:r>
            <a:r>
              <a:rPr lang="en-US" altLang="ko-KR" dirty="0">
                <a:latin typeface="+mn-ea"/>
              </a:rPr>
              <a:t>/index.css (</a:t>
            </a:r>
            <a:r>
              <a:rPr lang="ko-KR" altLang="en-US" dirty="0">
                <a:latin typeface="+mn-ea"/>
              </a:rPr>
              <a:t>프로젝트 전체 적용 </a:t>
            </a:r>
            <a:r>
              <a:rPr lang="en-US" altLang="ko-KR" dirty="0">
                <a:latin typeface="+mn-ea"/>
              </a:rPr>
              <a:t>CSS)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 </a:t>
            </a:r>
            <a:r>
              <a:rPr lang="en-US" altLang="ko-KR" dirty="0" err="1">
                <a:latin typeface="+mn-ea"/>
              </a:rPr>
              <a:t>src</a:t>
            </a:r>
            <a:r>
              <a:rPr lang="en-US" altLang="ko-KR" dirty="0">
                <a:latin typeface="+mn-ea"/>
              </a:rPr>
              <a:t>/App.css (App </a:t>
            </a:r>
            <a:r>
              <a:rPr lang="ko-KR" altLang="en-US" dirty="0">
                <a:latin typeface="+mn-ea"/>
              </a:rPr>
              <a:t>모듈 내에서만 적용되는 </a:t>
            </a:r>
            <a:r>
              <a:rPr lang="en-US" altLang="ko-KR" dirty="0">
                <a:latin typeface="+mn-ea"/>
              </a:rPr>
              <a:t>CSS)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27584" y="1017718"/>
            <a:ext cx="7704856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body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margin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27584" y="2690336"/>
            <a:ext cx="7704856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.App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ko-KR" dirty="0">
                <a:solidFill>
                  <a:srgbClr val="0451A5"/>
                </a:solidFill>
                <a:latin typeface="Consolas" panose="020B0609020204030204" pitchFamily="49" charset="0"/>
              </a:rPr>
              <a:t>center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300764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3140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및 스타일 작성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메인 화면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기본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Template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1319570"/>
            <a:ext cx="7776864" cy="32932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'./TodoTemplate.css'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TodoTemplate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"TodoTemplate"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"app-title"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일정 관리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children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TodoTemplate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980728"/>
            <a:ext cx="3055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components/TodoTemplate.js</a:t>
            </a:r>
            <a:endParaRPr lang="ko-KR" altLang="en-US" sz="1600" b="1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9A53DC2-938A-4C41-8028-4386627D5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401" y="4149080"/>
            <a:ext cx="4150071" cy="2017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9BD255-F4C4-42D7-8428-642EE8233840}"/>
              </a:ext>
            </a:extLst>
          </p:cNvPr>
          <p:cNvSpPr/>
          <p:nvPr/>
        </p:nvSpPr>
        <p:spPr>
          <a:xfrm>
            <a:off x="4408707" y="3065988"/>
            <a:ext cx="1123876" cy="2683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E05D09-03CB-4893-B952-F24EFD510736}"/>
              </a:ext>
            </a:extLst>
          </p:cNvPr>
          <p:cNvSpPr txBox="1"/>
          <p:nvPr/>
        </p:nvSpPr>
        <p:spPr>
          <a:xfrm>
            <a:off x="4445426" y="3325472"/>
            <a:ext cx="3897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chemeClr val="accent6"/>
                </a:solidFill>
              </a:rPr>
              <a:t>부모 컴포넌트에서 </a:t>
            </a:r>
            <a:endParaRPr lang="en-US" altLang="ko-KR" sz="1200" b="1">
              <a:solidFill>
                <a:schemeClr val="accent6"/>
              </a:solidFill>
            </a:endParaRPr>
          </a:p>
          <a:p>
            <a:r>
              <a:rPr lang="ko-KR" altLang="en-US" sz="1200" b="1">
                <a:solidFill>
                  <a:schemeClr val="accent6"/>
                </a:solidFill>
              </a:rPr>
              <a:t>현재 컴포넌트를 호출하면서 태그 사이에 넣은 문자열</a:t>
            </a:r>
            <a:endParaRPr lang="en-US" altLang="ko-KR" sz="1200" b="1">
              <a:solidFill>
                <a:schemeClr val="accent6"/>
              </a:solidFill>
            </a:endParaRPr>
          </a:p>
          <a:p>
            <a:r>
              <a:rPr lang="en-US" altLang="ko-KR" sz="1200" b="1">
                <a:solidFill>
                  <a:schemeClr val="accent6"/>
                </a:solidFill>
              </a:rPr>
              <a:t>ex) &lt;OOO&gt;</a:t>
            </a:r>
            <a:r>
              <a:rPr lang="ko-KR" altLang="en-US" sz="1200" b="1" i="1" u="sng">
                <a:solidFill>
                  <a:schemeClr val="accent6"/>
                </a:solidFill>
              </a:rPr>
              <a:t>문자열</a:t>
            </a:r>
            <a:r>
              <a:rPr lang="en-US" altLang="ko-KR" sz="1200" b="1">
                <a:solidFill>
                  <a:schemeClr val="accent6"/>
                </a:solidFill>
              </a:rPr>
              <a:t>&lt;/OOO&gt;</a:t>
            </a:r>
            <a:endParaRPr lang="ko-KR" altLang="en-US" sz="12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8336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3140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및 스타일 작성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메인 화면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기본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Template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1319570"/>
            <a:ext cx="7776864" cy="50167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.TodoTemplate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512px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margin-right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margin-top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6rem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border-radius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overflow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hidden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.TodoTemplate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.app-title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#22b8cf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4rem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1.5rem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.TodoTemplate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.content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980728"/>
            <a:ext cx="3192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components/TodoTemplate.css</a:t>
            </a:r>
            <a:endParaRPr lang="ko-KR" altLang="en-US" sz="16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58A835-4A03-456C-B8C0-D52CA96B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401" y="4149080"/>
            <a:ext cx="4150071" cy="2017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76851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39575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및 스타일 작성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일정 등록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TodoInsert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1319570"/>
            <a:ext cx="7776864" cy="378565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MdAdd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'react-icons/md'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'./TodoInsert.css'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TodoInsert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&lt;form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"TodoInsert"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할 일을 입력하세요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MdAdd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&lt;/form&gt;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TodoInsert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980728"/>
            <a:ext cx="272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components/TodoInsert.js</a:t>
            </a:r>
            <a:endParaRPr lang="ko-KR" altLang="en-US" sz="1600" b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28C0493-19DE-4B21-8A02-67F5AC624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4" y="1440979"/>
            <a:ext cx="1210123" cy="965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73EEAB-E30C-402F-B8D9-AEF5BFE77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866" y="4653136"/>
            <a:ext cx="2428875" cy="314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98030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39575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및 스타일 작성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일정 등록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TodoInsert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1319570"/>
            <a:ext cx="7776864" cy="52629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.TodoInsert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#495057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.TodoInsert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0.5rem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1.125rem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.TodoInsert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input::placeholder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#dee2e6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.TodoInsert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cursor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#868e96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display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1rem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padding-right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1rem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1.5rem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ease-in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.TodoInsert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button:hover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#adb5bd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980728"/>
            <a:ext cx="28653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components/TodoInsert.css</a:t>
            </a:r>
            <a:endParaRPr lang="ko-KR" altLang="en-US" sz="1600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1CB94E-CEEA-4B71-8005-C7219808D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0400" y="4653136"/>
            <a:ext cx="4150071" cy="355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103329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31400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및 스타일 작성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일정 등록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959530"/>
            <a:ext cx="7776864" cy="32932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TodoTemplate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'./components/TodoTemplate'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TodoInsert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'./components/TodoInsert'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TodoTemplate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TodoInsert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TodoInsert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TodoTemplate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62068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798FAE9-2B65-4981-A3F8-5A15305CC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426" y="3573016"/>
            <a:ext cx="3786046" cy="898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9394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3140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및 스타일 작성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일정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항목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1319570"/>
            <a:ext cx="7776864" cy="52629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MdCheckBoxOutlineBlank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MdRemoveCircleOutline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'react-icons/md'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'./TodoListItem.css'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"TodoListItem"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'checkbox'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MdCheckBoxOutlineBlank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MdCheckBoxOutlineBlank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할 일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"remove"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MdRemoveCircleOutline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MdRemoveCircleOutline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980728"/>
            <a:ext cx="2946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components/TodoListItem.js</a:t>
            </a:r>
            <a:endParaRPr lang="ko-KR" altLang="en-US" sz="16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A9EC1B-F0F2-4F5C-80C2-9E24E1D3B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397" y="5373216"/>
            <a:ext cx="2886075" cy="75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040DDD1-C969-48A4-B06B-0D403E554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8306" y="2535880"/>
            <a:ext cx="1210122" cy="965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3D49FE7-9909-4100-9EC6-18D0751B2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305" y="1440979"/>
            <a:ext cx="1210122" cy="965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63545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3140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및 스타일 작성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일정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목록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1319570"/>
            <a:ext cx="7776864" cy="35394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'./TodoListItem'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'./TodoList.css'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"TodoList"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980728"/>
            <a:ext cx="2503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components/TodoList.js</a:t>
            </a:r>
            <a:endParaRPr lang="ko-KR" altLang="en-US" sz="1600" b="1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FE7872E-E407-45EF-8365-6BFF83C4B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397" y="3820641"/>
            <a:ext cx="2886075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8988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31400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및 스타일 작성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일정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959530"/>
            <a:ext cx="7776864" cy="378565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TodoTemplate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'./components/TodoTemplate'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TodoInsert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'./components/TodoInsert'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'./components/TodoList'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TodoTemplate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TodoInsert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TodoInsert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TodoTemplate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62068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4381144-DB61-4A63-B11D-37505BC3B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426" y="3460599"/>
            <a:ext cx="3786046" cy="23050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541840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3140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및 스타일 작성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일정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항목 스타일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1319570"/>
            <a:ext cx="7776864" cy="52629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1rem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endParaRPr lang="en-US" altLang="ko-KR" sz="1600" b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.TodoListItem:nth-child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(even) {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#f8f9fa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endParaRPr lang="en-US" altLang="ko-KR" sz="1600" b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.checkbox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.checkbox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1.5rem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.checkbox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margin-left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0.5rem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 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.checkbox.checked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#22b8cf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.checkbox.checked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#adb5bd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text-decoration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line-through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600" b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.remove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1.5rem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#ff6b6b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cursor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pointer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.remove:hover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#ff8787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border-top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#dee2e6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980728"/>
            <a:ext cx="30825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components/TodoListItem.css</a:t>
            </a:r>
            <a:endParaRPr lang="ko-KR" altLang="en-US" sz="1600" b="1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E479786-9147-499F-AE02-5DED7ABCB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426" y="4461614"/>
            <a:ext cx="3786046" cy="407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80480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3140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및 스타일 작성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일정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목록 스타일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1319570"/>
            <a:ext cx="7776864" cy="13234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.TodoList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min-height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320px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max-height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513px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overflow-y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980728"/>
            <a:ext cx="2639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components/TodoList.css</a:t>
            </a:r>
            <a:endParaRPr lang="ko-KR" altLang="en-US" sz="1600" b="1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5DA15F1-D521-4590-BB72-631D290A7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752" y="2186483"/>
            <a:ext cx="3787720" cy="31881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3950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8558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>
                <a:latin typeface="+mn-ea"/>
              </a:rPr>
              <a:t>프로젝트 빌드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 서버로 배포하여 서비스를 적용하기 위한 작업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빌드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후 </a:t>
            </a:r>
            <a:r>
              <a:rPr lang="en-US" altLang="ko-KR" dirty="0">
                <a:latin typeface="+mn-ea"/>
              </a:rPr>
              <a:t>build </a:t>
            </a:r>
            <a:r>
              <a:rPr lang="ko-KR" altLang="en-US" dirty="0">
                <a:latin typeface="+mn-ea"/>
              </a:rPr>
              <a:t>폴더에 관련 파일이 직렬화된 형태로 생성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</a:rPr>
              <a:t>Ctrl + J (Terminal)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 </a:t>
            </a:r>
            <a:r>
              <a:rPr lang="en-US" altLang="ko-KR" dirty="0" err="1">
                <a:latin typeface="+mn-ea"/>
                <a:sym typeface="Wingdings" panose="05000000000000000000" pitchFamily="2" charset="2"/>
              </a:rPr>
              <a:t>npm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 run build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96" y="1869103"/>
            <a:ext cx="7596336" cy="23843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96" y="4293096"/>
            <a:ext cx="7596336" cy="23843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2996952"/>
            <a:ext cx="2402187" cy="345638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961159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71132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일정 등록 기능 구현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props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로 전달된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todos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데이터를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TodoItem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으로 다시 전달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1319570"/>
            <a:ext cx="7776864" cy="45243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'./TodoListItem'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'./TodoList.css'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"TodoList"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list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980728"/>
            <a:ext cx="2503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components/TodoList.js</a:t>
            </a:r>
            <a:endParaRPr lang="ko-KR" altLang="en-US" sz="1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467848-B791-4570-B24A-C62F90117023}"/>
              </a:ext>
            </a:extLst>
          </p:cNvPr>
          <p:cNvSpPr txBox="1"/>
          <p:nvPr/>
        </p:nvSpPr>
        <p:spPr>
          <a:xfrm>
            <a:off x="2987668" y="4437112"/>
            <a:ext cx="5256584" cy="73866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TodoListItem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2346529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12013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일정 등록 기능 구현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todo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의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checked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에 따라 항목의 모습을 다르게 출력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1319570"/>
            <a:ext cx="7776864" cy="45243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endParaRPr lang="en-US" altLang="ko-KR" sz="1600" b="0">
              <a:solidFill>
                <a:srgbClr val="AF00D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MdCheckBoxOutlineBlank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MdRemoveCircleOutline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MdCheckBox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'react-icons/md'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"TodoListItem"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'checkbox checked'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'checkbox'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MdCheckBox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MdCheckBoxOutlineBlank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</a:p>
          <a:p>
            <a:endParaRPr lang="en-US" altLang="ko-KR" sz="1600" b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800000"/>
                </a:solidFill>
                <a:latin typeface="Consolas" panose="020B0609020204030204" pitchFamily="49" charset="0"/>
              </a:rPr>
              <a:t>      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980728"/>
            <a:ext cx="3026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components/TodoListItem.js</a:t>
            </a:r>
            <a:endParaRPr lang="ko-KR" altLang="en-US" sz="1600" b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1DF67EA-FBC2-4636-B63A-B5570140C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305" y="1440979"/>
            <a:ext cx="1210122" cy="996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0EE659D-E48A-4292-A7C9-0706AE6DE749}"/>
              </a:ext>
            </a:extLst>
          </p:cNvPr>
          <p:cNvSpPr/>
          <p:nvPr/>
        </p:nvSpPr>
        <p:spPr>
          <a:xfrm>
            <a:off x="1618424" y="4279207"/>
            <a:ext cx="6641656" cy="10141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04870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92644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일정 등록 기능 구현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App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의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state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로 데이터를 정의하고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TodoList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에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props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로 전달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1319570"/>
            <a:ext cx="7776864" cy="4031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리액트의 기초 알아보기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checked: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컴포넌트 스타일링해 보기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checked: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일정 관리 앱 만들어 보기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checked: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]);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TodoTemplate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TodoInsert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TodoInsert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TodoTemplate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3A77925-0896-4E2C-876A-A531DCDC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3847560"/>
            <a:ext cx="3092680" cy="259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545237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86464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일정 등록 기능 구현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TodoInsert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의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value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상태 관리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1319570"/>
            <a:ext cx="7776864" cy="50167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TodoInsert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&lt;form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"TodoInsert"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할 일을 입력하세요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...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&lt;/form&gt;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TodoInsert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980728"/>
            <a:ext cx="272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components/TodoInsert.js</a:t>
            </a:r>
            <a:endParaRPr lang="ko-KR" altLang="en-US" sz="1600" b="1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41162-4CBC-4D6C-B444-FB944E041DCF}"/>
              </a:ext>
            </a:extLst>
          </p:cNvPr>
          <p:cNvSpPr txBox="1"/>
          <p:nvPr/>
        </p:nvSpPr>
        <p:spPr>
          <a:xfrm>
            <a:off x="4252512" y="3068960"/>
            <a:ext cx="3743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chemeClr val="accent6"/>
                </a:solidFill>
              </a:rPr>
              <a:t>컴포넌트가 렌더링 될 때마다 생성하지 않고 재사용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297BB95-8525-4D9F-B8CA-613612272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4627494"/>
            <a:ext cx="3231455" cy="18218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799119-E10E-4ECA-B082-8BE334525E73}"/>
              </a:ext>
            </a:extLst>
          </p:cNvPr>
          <p:cNvSpPr/>
          <p:nvPr/>
        </p:nvSpPr>
        <p:spPr>
          <a:xfrm>
            <a:off x="5580112" y="5534556"/>
            <a:ext cx="589779" cy="2381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A85F538-6C51-4917-8252-82B518986997}"/>
              </a:ext>
            </a:extLst>
          </p:cNvPr>
          <p:cNvSpPr/>
          <p:nvPr/>
        </p:nvSpPr>
        <p:spPr>
          <a:xfrm>
            <a:off x="7552075" y="4615538"/>
            <a:ext cx="834543" cy="2427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5FC64B5-2696-484A-85B3-F13D77D3557F}"/>
              </a:ext>
            </a:extLst>
          </p:cNvPr>
          <p:cNvSpPr/>
          <p:nvPr/>
        </p:nvSpPr>
        <p:spPr>
          <a:xfrm>
            <a:off x="7044789" y="5940099"/>
            <a:ext cx="1212520" cy="3221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D72CDF3-BAFF-4ED2-A990-7B05E5168B36}"/>
              </a:ext>
            </a:extLst>
          </p:cNvPr>
          <p:cNvSpPr/>
          <p:nvPr/>
        </p:nvSpPr>
        <p:spPr>
          <a:xfrm>
            <a:off x="1161224" y="2826327"/>
            <a:ext cx="6743256" cy="7758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83681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48039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일정 등록 기능 구현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App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의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todos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배열에 항목 추가하기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1319570"/>
            <a:ext cx="7776864" cy="52629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onInsert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checked: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[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TodoTemplate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TodoInsert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onInsert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onInsert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TodoInsert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>
                <a:solidFill>
                  <a:srgbClr val="800000"/>
                </a:solidFill>
                <a:latin typeface="Consolas" panose="020B0609020204030204" pitchFamily="49" charset="0"/>
              </a:rPr>
              <a:t>      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CD414-0B30-45D4-8B2A-78D7B0C54457}"/>
              </a:ext>
            </a:extLst>
          </p:cNvPr>
          <p:cNvSpPr txBox="1"/>
          <p:nvPr/>
        </p:nvSpPr>
        <p:spPr>
          <a:xfrm>
            <a:off x="3203848" y="1928012"/>
            <a:ext cx="4814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</a:rPr>
              <a:t>useRef : </a:t>
            </a:r>
            <a:r>
              <a:rPr lang="ko-KR" altLang="en-US" sz="1200" b="1">
                <a:solidFill>
                  <a:schemeClr val="accent6"/>
                </a:solidFill>
              </a:rPr>
              <a:t>고유한 값을 저장 할 때 사용</a:t>
            </a:r>
            <a:endParaRPr lang="en-US" altLang="ko-KR" sz="1200" b="1">
              <a:solidFill>
                <a:schemeClr val="accent6"/>
              </a:solidFill>
            </a:endParaRPr>
          </a:p>
          <a:p>
            <a:r>
              <a:rPr lang="en-US" altLang="ko-KR" sz="1200" b="1">
                <a:solidFill>
                  <a:schemeClr val="accent6"/>
                </a:solidFill>
              </a:rPr>
              <a:t>id</a:t>
            </a:r>
            <a:r>
              <a:rPr lang="ko-KR" altLang="en-US" sz="1200" b="1">
                <a:solidFill>
                  <a:schemeClr val="accent6"/>
                </a:solidFill>
              </a:rPr>
              <a:t>는 현재 상태를 유지해야 하는 고유한 값이고 화면 출력용이 아님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CABAFA-C2A1-4FEE-85A5-71FF73E6F421}"/>
              </a:ext>
            </a:extLst>
          </p:cNvPr>
          <p:cNvSpPr txBox="1"/>
          <p:nvPr/>
        </p:nvSpPr>
        <p:spPr>
          <a:xfrm>
            <a:off x="2195736" y="4725144"/>
            <a:ext cx="45543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</a:rPr>
              <a:t>useCallback </a:t>
            </a:r>
            <a:r>
              <a:rPr lang="ko-KR" altLang="en-US" sz="1200" b="1">
                <a:solidFill>
                  <a:schemeClr val="accent6"/>
                </a:solidFill>
              </a:rPr>
              <a:t>함수 안에서 사용하는 </a:t>
            </a:r>
            <a:r>
              <a:rPr lang="en-US" altLang="ko-KR" sz="1200" b="1">
                <a:solidFill>
                  <a:schemeClr val="accent6"/>
                </a:solidFill>
              </a:rPr>
              <a:t>state </a:t>
            </a:r>
            <a:r>
              <a:rPr lang="ko-KR" altLang="en-US" sz="1200" b="1">
                <a:solidFill>
                  <a:schemeClr val="accent6"/>
                </a:solidFill>
              </a:rPr>
              <a:t>또는 </a:t>
            </a:r>
            <a:r>
              <a:rPr lang="en-US" altLang="ko-KR" sz="1200" b="1">
                <a:solidFill>
                  <a:schemeClr val="accent6"/>
                </a:solidFill>
              </a:rPr>
              <a:t>props</a:t>
            </a:r>
            <a:r>
              <a:rPr lang="ko-KR" altLang="en-US" sz="1200" b="1">
                <a:solidFill>
                  <a:schemeClr val="accent6"/>
                </a:solidFill>
              </a:rPr>
              <a:t>가 있다면 </a:t>
            </a:r>
            <a:endParaRPr lang="en-US" altLang="ko-KR" sz="1200" b="1">
              <a:solidFill>
                <a:schemeClr val="accent6"/>
              </a:solidFill>
            </a:endParaRPr>
          </a:p>
          <a:p>
            <a:r>
              <a:rPr lang="en-US" altLang="ko-KR" sz="1200" b="1">
                <a:solidFill>
                  <a:schemeClr val="accent6"/>
                </a:solidFill>
              </a:rPr>
              <a:t>deps </a:t>
            </a:r>
            <a:r>
              <a:rPr lang="ko-KR" altLang="en-US" sz="1200" b="1">
                <a:solidFill>
                  <a:schemeClr val="accent6"/>
                </a:solidFill>
              </a:rPr>
              <a:t>배열로 반드시 지정해야 최신 값을 보장할 수 있음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B187D6-CB53-4521-89B7-81DFEA1A7111}"/>
              </a:ext>
            </a:extLst>
          </p:cNvPr>
          <p:cNvSpPr txBox="1"/>
          <p:nvPr/>
        </p:nvSpPr>
        <p:spPr>
          <a:xfrm>
            <a:off x="3707904" y="3812559"/>
            <a:ext cx="2003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</a:rPr>
              <a:t>※ todos.push()</a:t>
            </a:r>
            <a:r>
              <a:rPr lang="ko-KR" altLang="en-US" sz="1200" b="1">
                <a:solidFill>
                  <a:schemeClr val="accent6"/>
                </a:solidFill>
              </a:rPr>
              <a:t> 사용 불가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A7A819-4755-4C87-BA09-A0F63E4CD3E6}"/>
              </a:ext>
            </a:extLst>
          </p:cNvPr>
          <p:cNvSpPr/>
          <p:nvPr/>
        </p:nvSpPr>
        <p:spPr>
          <a:xfrm>
            <a:off x="1161224" y="2347152"/>
            <a:ext cx="5498193" cy="295452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2B241A-784B-41CA-ADA4-741536039233}"/>
              </a:ext>
            </a:extLst>
          </p:cNvPr>
          <p:cNvSpPr/>
          <p:nvPr/>
        </p:nvSpPr>
        <p:spPr>
          <a:xfrm>
            <a:off x="2937165" y="5999609"/>
            <a:ext cx="2152072" cy="2349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30645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48039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일정 등록 기능 구현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App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의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todos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배열에 항목 추가하기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1319570"/>
            <a:ext cx="7776864" cy="52629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TodoInsert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onInsert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&lt;form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"TodoInsert"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할 일을 입력하세요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980728"/>
            <a:ext cx="2729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components/TodoInsert.js</a:t>
            </a:r>
            <a:endParaRPr lang="ko-KR" altLang="en-US" sz="16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88C867-2EE1-4688-AD79-C713CFDB4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884" y="2924944"/>
            <a:ext cx="3177003" cy="2097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3A1B95D-4F0D-4DD0-ABCE-8E72BCFF79B3}"/>
              </a:ext>
            </a:extLst>
          </p:cNvPr>
          <p:cNvSpPr/>
          <p:nvPr/>
        </p:nvSpPr>
        <p:spPr>
          <a:xfrm>
            <a:off x="4587916" y="5505990"/>
            <a:ext cx="2173102" cy="2390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6D00036-C17E-4E98-BC46-B6AB078F384E}"/>
              </a:ext>
            </a:extLst>
          </p:cNvPr>
          <p:cNvSpPr/>
          <p:nvPr/>
        </p:nvSpPr>
        <p:spPr>
          <a:xfrm>
            <a:off x="1147370" y="3792645"/>
            <a:ext cx="4182011" cy="12596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57594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91830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일정 삭제 기능 구현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App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에서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onRemove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함수 작성 후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TodoList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에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props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로 전달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1319570"/>
            <a:ext cx="7776864" cy="427809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useRef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onRemove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[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TodoTemplate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TodoInsert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onInsert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onInsert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TodoInsert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onRemove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onRemove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TodoTemplate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9C9CB7-0336-4CAF-B1AD-FDEC7A36903D}"/>
              </a:ext>
            </a:extLst>
          </p:cNvPr>
          <p:cNvSpPr/>
          <p:nvPr/>
        </p:nvSpPr>
        <p:spPr>
          <a:xfrm>
            <a:off x="4246170" y="4776317"/>
            <a:ext cx="2163865" cy="2667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91978E-DD9A-4A5F-A194-5ECAAB87D381}"/>
              </a:ext>
            </a:extLst>
          </p:cNvPr>
          <p:cNvSpPr/>
          <p:nvPr/>
        </p:nvSpPr>
        <p:spPr>
          <a:xfrm>
            <a:off x="1147370" y="2351770"/>
            <a:ext cx="5955394" cy="14997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08622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00626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일정 삭제 기능 구현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TodoList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는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TodoListItem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으로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props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를 그대로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전달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1319570"/>
            <a:ext cx="7776864" cy="47705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'./TodoListItem'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'./TodoList.css'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onRemove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onRemove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"TodoList"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list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980728"/>
            <a:ext cx="2503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components/TodoList.js</a:t>
            </a:r>
            <a:endParaRPr lang="ko-KR" altLang="en-US" sz="16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9C9CB7-0336-4CAF-B1AD-FDEC7A36903D}"/>
              </a:ext>
            </a:extLst>
          </p:cNvPr>
          <p:cNvSpPr/>
          <p:nvPr/>
        </p:nvSpPr>
        <p:spPr>
          <a:xfrm>
            <a:off x="2041450" y="3323437"/>
            <a:ext cx="2845510" cy="2528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0920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28641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일정 삭제 기능 구현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TodoListItem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이 가지고 있는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todo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의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id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로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onRemove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함수 호출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1319570"/>
            <a:ext cx="7776864" cy="52629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endParaRPr lang="en-US" altLang="ko-KR" sz="1600" b="0">
              <a:solidFill>
                <a:srgbClr val="AF00D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MdCheckBoxOutlineBlank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MdRemoveCircleOutline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MdCheckBox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'react-icons/md'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"TodoListItem"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800000"/>
                </a:solidFill>
                <a:latin typeface="Consolas" panose="020B0609020204030204" pitchFamily="49" charset="0"/>
              </a:rPr>
              <a:t>      ...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"remove"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onRemove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MdRemoveCircleOutline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MdRemoveCircleOutline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980728"/>
            <a:ext cx="2946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components/TodoListItem.js</a:t>
            </a:r>
            <a:endParaRPr lang="ko-KR" altLang="en-US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5BC0545-3ABA-4CF0-A128-F7E4A6CAB4DB}"/>
              </a:ext>
            </a:extLst>
          </p:cNvPr>
          <p:cNvSpPr/>
          <p:nvPr/>
        </p:nvSpPr>
        <p:spPr>
          <a:xfrm>
            <a:off x="2021130" y="3546957"/>
            <a:ext cx="295350" cy="2528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382ED6-CA1B-4EFC-A3AD-308028FD1363}"/>
              </a:ext>
            </a:extLst>
          </p:cNvPr>
          <p:cNvSpPr/>
          <p:nvPr/>
        </p:nvSpPr>
        <p:spPr>
          <a:xfrm>
            <a:off x="1584250" y="4766157"/>
            <a:ext cx="4532070" cy="75072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20E62C-1122-4C7A-807D-70F7D8762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884" y="1859959"/>
            <a:ext cx="3177003" cy="142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580939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77922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일정 수정 기능 구현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App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에서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onToggle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함수 작성 후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TodoList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에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props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로 전달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1319570"/>
            <a:ext cx="7776864" cy="50167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onToggle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 spc="-3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spc="-3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600" b="0" spc="-3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? { ...</a:t>
            </a:r>
            <a:r>
              <a:rPr lang="en-US" altLang="ko-KR" sz="1600" b="0" spc="-3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spc="-3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checked:</a:t>
            </a:r>
            <a:r>
              <a:rPr lang="en-US" altLang="ko-KR" sz="16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</a:t>
            </a:r>
            <a:r>
              <a:rPr lang="en-US" altLang="ko-KR" sz="1600" b="0" spc="-3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spc="-3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6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: </a:t>
            </a:r>
            <a:r>
              <a:rPr lang="en-US" altLang="ko-KR" sz="1600" b="0" spc="-3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endParaRPr lang="en-US" altLang="ko-KR" sz="1600" b="0" spc="-3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),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[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TodoTemplate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TodoInsert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onInsert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onInsert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TodoInsert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onRemove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onRemove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onToggle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onToggle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TodoTemplate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CF3F79-6741-427A-A1CD-0D2C2C727992}"/>
              </a:ext>
            </a:extLst>
          </p:cNvPr>
          <p:cNvSpPr/>
          <p:nvPr/>
        </p:nvSpPr>
        <p:spPr>
          <a:xfrm>
            <a:off x="1148536" y="1854855"/>
            <a:ext cx="7311973" cy="24954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441386-2EEF-4049-AE31-0993C0227E99}"/>
              </a:ext>
            </a:extLst>
          </p:cNvPr>
          <p:cNvSpPr/>
          <p:nvPr/>
        </p:nvSpPr>
        <p:spPr>
          <a:xfrm>
            <a:off x="2044463" y="5521692"/>
            <a:ext cx="3506591" cy="2510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912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91618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>
                <a:latin typeface="+mn-ea"/>
              </a:rPr>
              <a:t>프로젝트 빌드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 빌드 전 데이터 용량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 빌드 후 데이터 용량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96" y="1017719"/>
            <a:ext cx="3563888" cy="2424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95" y="4005064"/>
            <a:ext cx="3563889" cy="24240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31319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00626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일정 수정 기능 구현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TodoList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는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TodoListItem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으로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props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를 그대로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전달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1319570"/>
            <a:ext cx="7776864" cy="47705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'./TodoListItem'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'./TodoList.css'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onRemove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onRemove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onToggle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onToggle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"TodoList"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list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TodoList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980728"/>
            <a:ext cx="2503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components/TodoList.js</a:t>
            </a:r>
            <a:endParaRPr lang="ko-KR" altLang="en-US" sz="16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9C9CB7-0336-4CAF-B1AD-FDEC7A36903D}"/>
              </a:ext>
            </a:extLst>
          </p:cNvPr>
          <p:cNvSpPr/>
          <p:nvPr/>
        </p:nvSpPr>
        <p:spPr>
          <a:xfrm>
            <a:off x="4926210" y="3323437"/>
            <a:ext cx="2845510" cy="2528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71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14734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일정 수정 기능 구현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TodoListItem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이 가지고 있는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todo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의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id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로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onToggle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함수 호출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FFD03F-B95C-453E-8A07-983050A2286A}"/>
              </a:ext>
            </a:extLst>
          </p:cNvPr>
          <p:cNvSpPr/>
          <p:nvPr/>
        </p:nvSpPr>
        <p:spPr>
          <a:xfrm>
            <a:off x="875983" y="1319570"/>
            <a:ext cx="7776864" cy="45243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endParaRPr lang="en-US" altLang="ko-KR" sz="1600" b="0">
              <a:solidFill>
                <a:srgbClr val="AF00DB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MdCheckBoxOutlineBlank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MdRemoveCircleOutline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MdCheckBox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'react-icons/md'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"TodoListItem"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'checkbox checked'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'checkbox'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onToggle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MdCheckBox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MdCheckBoxOutlineBlank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800000"/>
                </a:solidFill>
                <a:latin typeface="Consolas" panose="020B0609020204030204" pitchFamily="49" charset="0"/>
              </a:rPr>
              <a:t>      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7837F7-6F1A-40F7-AA88-3708BEB64526}"/>
              </a:ext>
            </a:extLst>
          </p:cNvPr>
          <p:cNvSpPr txBox="1"/>
          <p:nvPr/>
        </p:nvSpPr>
        <p:spPr>
          <a:xfrm>
            <a:off x="899591" y="980728"/>
            <a:ext cx="2946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components/TodoListItem.js</a:t>
            </a:r>
            <a:endParaRPr lang="ko-KR" altLang="en-US" sz="16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8BA4B95-6AA3-43CD-8B65-417844CDE68E}"/>
              </a:ext>
            </a:extLst>
          </p:cNvPr>
          <p:cNvSpPr/>
          <p:nvPr/>
        </p:nvSpPr>
        <p:spPr>
          <a:xfrm>
            <a:off x="2040770" y="4532477"/>
            <a:ext cx="3811390" cy="25288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9A85A07-44B7-4AF4-8836-4616556A2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884" y="1539175"/>
            <a:ext cx="3177003" cy="1745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657998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96908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많은 데이터 렌더링하기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데이터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2,500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개 입력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FE9BF3-4CE8-43D9-A007-AFEF406C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32" y="990965"/>
            <a:ext cx="3209972" cy="3878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17C9B2-6C92-4581-ACFE-819312FDD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1" y="990965"/>
            <a:ext cx="3209972" cy="3878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4DE8B2D-C4B3-40DE-AA7C-87B01C423E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014" y="4653136"/>
            <a:ext cx="3209972" cy="1515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A05DC18-E3C5-4244-A9B3-D984AB6EA009}"/>
              </a:ext>
            </a:extLst>
          </p:cNvPr>
          <p:cNvSpPr/>
          <p:nvPr/>
        </p:nvSpPr>
        <p:spPr>
          <a:xfrm>
            <a:off x="3026346" y="5157936"/>
            <a:ext cx="3088127" cy="9842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2602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8397555" cy="544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많은 데이터 렌더링하기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컴포넌트 리렌더링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발생 원인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</a:t>
            </a:r>
            <a:r>
              <a:rPr lang="en-US" altLang="ko-KR" b="1">
                <a:solidFill>
                  <a:prstClr val="black"/>
                </a:solidFill>
                <a:latin typeface="맑은 고딕" panose="020B0503020000020004" pitchFamily="50" charset="-127"/>
              </a:rPr>
              <a:t>1. </a:t>
            </a:r>
            <a:r>
              <a:rPr lang="ko-KR" altLang="en-US" b="1">
                <a:solidFill>
                  <a:prstClr val="black"/>
                </a:solidFill>
                <a:latin typeface="맑은 고딕" panose="020B0503020000020004" pitchFamily="50" charset="-127"/>
              </a:rPr>
              <a:t>전달받은 </a:t>
            </a:r>
            <a:r>
              <a:rPr lang="en-US" altLang="ko-KR" b="1">
                <a:solidFill>
                  <a:prstClr val="black"/>
                </a:solidFill>
                <a:latin typeface="맑은 고딕" panose="020B0503020000020004" pitchFamily="50" charset="-127"/>
              </a:rPr>
              <a:t>props</a:t>
            </a:r>
            <a:r>
              <a:rPr lang="ko-KR" altLang="en-US" b="1">
                <a:solidFill>
                  <a:prstClr val="black"/>
                </a:solidFill>
                <a:latin typeface="맑은 고딕" panose="020B0503020000020004" pitchFamily="50" charset="-127"/>
              </a:rPr>
              <a:t>가 변경될 때</a:t>
            </a:r>
            <a:endParaRPr lang="en-US" altLang="ko-KR" b="1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2. state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가 변경될 때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</a:t>
            </a:r>
            <a:r>
              <a:rPr lang="en-US" altLang="ko-KR" b="1">
                <a:solidFill>
                  <a:prstClr val="black"/>
                </a:solidFill>
                <a:latin typeface="맑은 고딕" panose="020B0503020000020004" pitchFamily="50" charset="-127"/>
              </a:rPr>
              <a:t>3. </a:t>
            </a:r>
            <a:r>
              <a:rPr lang="ko-KR" altLang="en-US" b="1">
                <a:solidFill>
                  <a:prstClr val="black"/>
                </a:solidFill>
                <a:latin typeface="맑은 고딕" panose="020B0503020000020004" pitchFamily="50" charset="-127"/>
              </a:rPr>
              <a:t>부모 컴포넌트가 리렌더링될 때</a:t>
            </a:r>
            <a:endParaRPr lang="en-US" altLang="ko-KR" b="1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4. forceUpdate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함수가 실행될 때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항목을 체크하거나 입력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삭제하는 경우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           App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컴포넌트의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state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변경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리렌더링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)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→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TodoList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→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TodoListItem</a:t>
            </a: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해결 방법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-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클래스 컴포넌트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: shouldComponentUpdate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함수 사용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-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함수 컴포넌트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b="1" u="sng">
                <a:solidFill>
                  <a:prstClr val="black"/>
                </a:solidFill>
                <a:latin typeface="맑은 고딕" panose="020B0503020000020004" pitchFamily="50" charset="-127"/>
              </a:rPr>
              <a:t>React.memo 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함수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+ </a:t>
            </a:r>
            <a:r>
              <a:rPr lang="en-US" altLang="ko-KR" b="1" u="sng">
                <a:solidFill>
                  <a:prstClr val="black"/>
                </a:solidFill>
                <a:latin typeface="맑은 고딕" panose="020B0503020000020004" pitchFamily="50" charset="-127"/>
              </a:rPr>
              <a:t>useState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의 함수형 업데이트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방식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79616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61376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많은 데이터 렌더링하기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함수형 업데이트 방식으로 코드 수정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40D9AB-21AE-450B-9C64-00B081228AD7}"/>
              </a:ext>
            </a:extLst>
          </p:cNvPr>
          <p:cNvSpPr/>
          <p:nvPr/>
        </p:nvSpPr>
        <p:spPr>
          <a:xfrm>
            <a:off x="755576" y="1319570"/>
            <a:ext cx="3624009" cy="418576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onInsert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checked: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setTodos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[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E05DE-07BD-463F-8213-74810171E003}"/>
              </a:ext>
            </a:extLst>
          </p:cNvPr>
          <p:cNvSpPr txBox="1"/>
          <p:nvPr/>
        </p:nvSpPr>
        <p:spPr>
          <a:xfrm>
            <a:off x="779184" y="980728"/>
            <a:ext cx="1824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 (onInsert)</a:t>
            </a:r>
            <a:endParaRPr lang="ko-KR" altLang="en-US" sz="16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BC134B-3748-446A-B192-4BFC28995800}"/>
              </a:ext>
            </a:extLst>
          </p:cNvPr>
          <p:cNvSpPr/>
          <p:nvPr/>
        </p:nvSpPr>
        <p:spPr>
          <a:xfrm>
            <a:off x="5027657" y="1319570"/>
            <a:ext cx="3624009" cy="418576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onInsert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checked: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setTodos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b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4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4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altLang="ko-KR" sz="14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nextId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[]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492B5F-4360-4DEE-8091-AF2ACF463160}"/>
              </a:ext>
            </a:extLst>
          </p:cNvPr>
          <p:cNvSpPr/>
          <p:nvPr/>
        </p:nvSpPr>
        <p:spPr>
          <a:xfrm>
            <a:off x="5667611" y="3284984"/>
            <a:ext cx="2912637" cy="6702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4D8D9F8-B67C-4E4D-BB39-C6D87C3DF3F7}"/>
              </a:ext>
            </a:extLst>
          </p:cNvPr>
          <p:cNvSpPr/>
          <p:nvPr/>
        </p:nvSpPr>
        <p:spPr>
          <a:xfrm>
            <a:off x="4519054" y="3212976"/>
            <a:ext cx="384239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9D10C30-92BC-438A-B663-E6928B283290}"/>
              </a:ext>
            </a:extLst>
          </p:cNvPr>
          <p:cNvSpPr/>
          <p:nvPr/>
        </p:nvSpPr>
        <p:spPr>
          <a:xfrm>
            <a:off x="5486400" y="4561840"/>
            <a:ext cx="240146" cy="2595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9728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61376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많은 데이터 렌더링하기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함수형 업데이트 방식으로 코드 수정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40D9AB-21AE-450B-9C64-00B081228AD7}"/>
              </a:ext>
            </a:extLst>
          </p:cNvPr>
          <p:cNvSpPr/>
          <p:nvPr/>
        </p:nvSpPr>
        <p:spPr>
          <a:xfrm>
            <a:off x="755576" y="1319570"/>
            <a:ext cx="3624009" cy="33239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onRemove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setTodos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</a:p>
          <a:p>
            <a:r>
              <a:rPr lang="en-US" altLang="ko-KR" sz="1400">
                <a:solidFill>
                  <a:srgbClr val="00108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[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E05DE-07BD-463F-8213-74810171E003}"/>
              </a:ext>
            </a:extLst>
          </p:cNvPr>
          <p:cNvSpPr txBox="1"/>
          <p:nvPr/>
        </p:nvSpPr>
        <p:spPr>
          <a:xfrm>
            <a:off x="779184" y="980728"/>
            <a:ext cx="2041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 (onRemove)</a:t>
            </a:r>
            <a:endParaRPr lang="ko-KR" altLang="en-US" sz="16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BC134B-3748-446A-B192-4BFC28995800}"/>
              </a:ext>
            </a:extLst>
          </p:cNvPr>
          <p:cNvSpPr/>
          <p:nvPr/>
        </p:nvSpPr>
        <p:spPr>
          <a:xfrm>
            <a:off x="5027657" y="1319570"/>
            <a:ext cx="3624009" cy="33239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...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onRemove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setTodos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4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!==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</a:p>
          <a:p>
            <a:r>
              <a:rPr lang="en-US" altLang="ko-KR" sz="1400">
                <a:solidFill>
                  <a:srgbClr val="00108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[]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492B5F-4360-4DEE-8091-AF2ACF463160}"/>
              </a:ext>
            </a:extLst>
          </p:cNvPr>
          <p:cNvSpPr/>
          <p:nvPr/>
        </p:nvSpPr>
        <p:spPr>
          <a:xfrm>
            <a:off x="5667611" y="2223336"/>
            <a:ext cx="2912637" cy="108328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4D8D9F8-B67C-4E4D-BB39-C6D87C3DF3F7}"/>
              </a:ext>
            </a:extLst>
          </p:cNvPr>
          <p:cNvSpPr/>
          <p:nvPr/>
        </p:nvSpPr>
        <p:spPr>
          <a:xfrm>
            <a:off x="4519054" y="3212976"/>
            <a:ext cx="384239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857197-289E-49FB-A0E7-8ABD55F2ED04}"/>
              </a:ext>
            </a:extLst>
          </p:cNvPr>
          <p:cNvSpPr/>
          <p:nvPr/>
        </p:nvSpPr>
        <p:spPr>
          <a:xfrm>
            <a:off x="5486400" y="3501008"/>
            <a:ext cx="240146" cy="2595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453927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61376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많은 데이터 렌더링하기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함수형 업데이트 방식으로 코드 수정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40D9AB-21AE-450B-9C64-00B081228AD7}"/>
              </a:ext>
            </a:extLst>
          </p:cNvPr>
          <p:cNvSpPr/>
          <p:nvPr/>
        </p:nvSpPr>
        <p:spPr>
          <a:xfrm>
            <a:off x="755576" y="1319570"/>
            <a:ext cx="3624009" cy="39703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onToggle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setTodos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spc="-3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spc="-3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400" b="0" spc="-3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?</a:t>
            </a:r>
          </a:p>
          <a:p>
            <a:r>
              <a:rPr lang="en-US" altLang="ko-KR" sz="1400" spc="-3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ko-KR" sz="14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...</a:t>
            </a:r>
            <a:r>
              <a:rPr lang="en-US" altLang="ko-KR" sz="1400" b="0" spc="-3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spc="-3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b="0" spc="-8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checked:</a:t>
            </a:r>
            <a:r>
              <a:rPr lang="en-US" altLang="ko-KR" sz="1400" b="0" spc="-8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</a:t>
            </a:r>
            <a:r>
              <a:rPr lang="en-US" altLang="ko-KR" sz="1400" b="0" spc="-8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 spc="-8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spc="-8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400" b="0" spc="-8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:</a:t>
            </a:r>
          </a:p>
          <a:p>
            <a:r>
              <a:rPr lang="en-US" altLang="ko-KR" sz="1400" spc="-3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ko-KR" sz="14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spc="-3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endParaRPr lang="en-US" altLang="ko-KR" sz="1400" b="0" spc="-3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[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E05DE-07BD-463F-8213-74810171E003}"/>
              </a:ext>
            </a:extLst>
          </p:cNvPr>
          <p:cNvSpPr txBox="1"/>
          <p:nvPr/>
        </p:nvSpPr>
        <p:spPr>
          <a:xfrm>
            <a:off x="779184" y="980728"/>
            <a:ext cx="1914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 (onToggle)</a:t>
            </a:r>
            <a:endParaRPr lang="ko-KR" altLang="en-US" sz="1600" b="1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BC134B-3748-446A-B192-4BFC28995800}"/>
              </a:ext>
            </a:extLst>
          </p:cNvPr>
          <p:cNvSpPr/>
          <p:nvPr/>
        </p:nvSpPr>
        <p:spPr>
          <a:xfrm>
            <a:off x="5027657" y="1319570"/>
            <a:ext cx="3624009" cy="39703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...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onToggle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setTodos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4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endParaRPr lang="en-US" altLang="ko-KR" sz="1400" b="1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todos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 spc="-3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spc="-3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400" b="0" spc="-3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?</a:t>
            </a:r>
          </a:p>
          <a:p>
            <a:r>
              <a:rPr lang="en-US" altLang="ko-KR" sz="1400" spc="-3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ko-KR" sz="14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...</a:t>
            </a:r>
            <a:r>
              <a:rPr lang="en-US" altLang="ko-KR" sz="1400" b="0" spc="-3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400" spc="-3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400" b="0" spc="-8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checked:</a:t>
            </a:r>
            <a:r>
              <a:rPr lang="en-US" altLang="ko-KR" sz="1400" b="0" spc="-8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</a:t>
            </a:r>
            <a:r>
              <a:rPr lang="en-US" altLang="ko-KR" sz="1400" b="0" spc="-8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 spc="-8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spc="-8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400" b="0" spc="-8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:</a:t>
            </a:r>
          </a:p>
          <a:p>
            <a:r>
              <a:rPr lang="en-US" altLang="ko-KR" sz="1400" spc="-3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ko-KR" sz="14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spc="-3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endParaRPr lang="en-US" altLang="ko-KR" sz="1400" b="0" spc="-3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)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[]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492B5F-4360-4DEE-8091-AF2ACF463160}"/>
              </a:ext>
            </a:extLst>
          </p:cNvPr>
          <p:cNvSpPr/>
          <p:nvPr/>
        </p:nvSpPr>
        <p:spPr>
          <a:xfrm>
            <a:off x="5667611" y="2223335"/>
            <a:ext cx="2912637" cy="17298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4D8D9F8-B67C-4E4D-BB39-C6D87C3DF3F7}"/>
              </a:ext>
            </a:extLst>
          </p:cNvPr>
          <p:cNvSpPr/>
          <p:nvPr/>
        </p:nvSpPr>
        <p:spPr>
          <a:xfrm>
            <a:off x="4519054" y="3212976"/>
            <a:ext cx="384239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857197-289E-49FB-A0E7-8ABD55F2ED04}"/>
              </a:ext>
            </a:extLst>
          </p:cNvPr>
          <p:cNvSpPr/>
          <p:nvPr/>
        </p:nvSpPr>
        <p:spPr>
          <a:xfrm>
            <a:off x="5486400" y="4142505"/>
            <a:ext cx="240146" cy="2595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21009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19773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많은 데이터 렌더링하기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React.memo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함수 적용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A93F336-510D-4FF0-B0DC-A17D5E84F18A}"/>
              </a:ext>
            </a:extLst>
          </p:cNvPr>
          <p:cNvSpPr/>
          <p:nvPr/>
        </p:nvSpPr>
        <p:spPr>
          <a:xfrm>
            <a:off x="875983" y="1319570"/>
            <a:ext cx="7776864" cy="47705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... 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"TodoListItem"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'checkbox checked'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'checkbox'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onToggle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checked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MdCheckBox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MdCheckBoxOutlineBlank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...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TodoListItem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0E2EA3-C199-4232-A206-A93DDDC91513}"/>
              </a:ext>
            </a:extLst>
          </p:cNvPr>
          <p:cNvSpPr txBox="1"/>
          <p:nvPr/>
        </p:nvSpPr>
        <p:spPr>
          <a:xfrm>
            <a:off x="899591" y="980728"/>
            <a:ext cx="29463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components/TodoListItem.js</a:t>
            </a:r>
            <a:endParaRPr lang="ko-KR" altLang="en-US" sz="1600" b="1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114DD13-1503-4371-BB24-E484FAC6F65F}"/>
              </a:ext>
            </a:extLst>
          </p:cNvPr>
          <p:cNvSpPr/>
          <p:nvPr/>
        </p:nvSpPr>
        <p:spPr>
          <a:xfrm>
            <a:off x="923637" y="5745019"/>
            <a:ext cx="4498108" cy="2826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8E859-751C-444E-BFC2-830689A0771C}"/>
              </a:ext>
            </a:extLst>
          </p:cNvPr>
          <p:cNvSpPr txBox="1"/>
          <p:nvPr/>
        </p:nvSpPr>
        <p:spPr>
          <a:xfrm>
            <a:off x="2627784" y="6144042"/>
            <a:ext cx="4995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chemeClr val="accent6"/>
                </a:solidFill>
              </a:rPr>
              <a:t>이전 </a:t>
            </a:r>
            <a:r>
              <a:rPr lang="en-US" altLang="ko-KR" sz="1200" b="1">
                <a:solidFill>
                  <a:schemeClr val="accent6"/>
                </a:solidFill>
              </a:rPr>
              <a:t>props</a:t>
            </a:r>
            <a:r>
              <a:rPr lang="ko-KR" altLang="en-US" sz="1200" b="1">
                <a:solidFill>
                  <a:schemeClr val="accent6"/>
                </a:solidFill>
              </a:rPr>
              <a:t>와 현재 </a:t>
            </a:r>
            <a:r>
              <a:rPr lang="en-US" altLang="ko-KR" sz="1200" b="1">
                <a:solidFill>
                  <a:schemeClr val="accent6"/>
                </a:solidFill>
              </a:rPr>
              <a:t>props</a:t>
            </a:r>
            <a:r>
              <a:rPr lang="ko-KR" altLang="en-US" sz="1200" b="1">
                <a:solidFill>
                  <a:schemeClr val="accent6"/>
                </a:solidFill>
              </a:rPr>
              <a:t>를 비교하여 변경사항이 있을 때만 리렌더링</a:t>
            </a:r>
          </a:p>
        </p:txBody>
      </p:sp>
    </p:spTree>
    <p:extLst>
      <p:ext uri="{BB962C8B-B14F-4D97-AF65-F5344CB8AC3E}">
        <p14:creationId xmlns:p14="http://schemas.microsoft.com/office/powerpoint/2010/main" val="12427037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23385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많은 데이터 렌더링하기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성능 최적화 이후 로딩 시간 확인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FE9BF3-4CE8-43D9-A007-AFEF406CF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932" y="990965"/>
            <a:ext cx="3209972" cy="3878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A17C9B2-6C92-4581-ACFE-819312FDD4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1" y="990965"/>
            <a:ext cx="3209972" cy="3878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658B2B3-43CA-4FBA-9571-0DC505C487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015" y="4653136"/>
            <a:ext cx="3209971" cy="1515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2B0E4E-B5E5-49F5-8B85-9E20191BD650}"/>
              </a:ext>
            </a:extLst>
          </p:cNvPr>
          <p:cNvSpPr/>
          <p:nvPr/>
        </p:nvSpPr>
        <p:spPr>
          <a:xfrm>
            <a:off x="3026346" y="5157936"/>
            <a:ext cx="3088127" cy="9842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02190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CB7D87-6C05-4062-B0AC-5F94C49B0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20688"/>
            <a:ext cx="7772400" cy="1470025"/>
          </a:xfrm>
        </p:spPr>
        <p:txBody>
          <a:bodyPr/>
          <a:lstStyle/>
          <a:p>
            <a:r>
              <a:rPr lang="en-US" altLang="ko-KR"/>
              <a:t>React Router DOM</a:t>
            </a:r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AA2FD52-2F63-4AB4-AFA4-7275FE1C5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64904"/>
            <a:ext cx="7772400" cy="3816424"/>
          </a:xfrm>
        </p:spPr>
        <p:txBody>
          <a:bodyPr>
            <a:normAutofit/>
          </a:bodyPr>
          <a:lstStyle/>
          <a:p>
            <a:pPr marL="514350" indent="-514350" algn="l">
              <a:buAutoNum type="arabicPeriod"/>
            </a:pPr>
            <a:r>
              <a:rPr lang="en-US" altLang="ko-KR">
                <a:solidFill>
                  <a:schemeClr val="tx1"/>
                </a:solidFill>
              </a:rPr>
              <a:t>Router (URL)</a:t>
            </a:r>
          </a:p>
          <a:p>
            <a:pPr marL="514350" indent="-514350" algn="l">
              <a:buAutoNum type="arabicPeriod"/>
            </a:pPr>
            <a:r>
              <a:rPr lang="en-US" altLang="ko-KR">
                <a:solidFill>
                  <a:schemeClr val="tx1"/>
                </a:solidFill>
              </a:rPr>
              <a:t>SPA</a:t>
            </a:r>
          </a:p>
          <a:p>
            <a:pPr marL="514350" indent="-514350" algn="l">
              <a:buAutoNum type="arabicPeriod"/>
            </a:pPr>
            <a:r>
              <a:rPr lang="en-US" altLang="ko-KR">
                <a:solidFill>
                  <a:schemeClr val="tx1"/>
                </a:solidFill>
              </a:rPr>
              <a:t>Nested Routing</a:t>
            </a:r>
          </a:p>
          <a:p>
            <a:pPr marL="514350" indent="-514350" algn="l">
              <a:buAutoNum type="arabicPeriod"/>
            </a:pPr>
            <a:r>
              <a:rPr lang="en-US" altLang="ko-KR">
                <a:solidFill>
                  <a:schemeClr val="tx1"/>
                </a:solidFill>
              </a:rPr>
              <a:t>Path Parameter</a:t>
            </a:r>
          </a:p>
        </p:txBody>
      </p:sp>
    </p:spTree>
    <p:extLst>
      <p:ext uri="{BB962C8B-B14F-4D97-AF65-F5344CB8AC3E}">
        <p14:creationId xmlns:p14="http://schemas.microsoft.com/office/powerpoint/2010/main" val="3867910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CB7D87-6C05-4062-B0AC-5F94C49B0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20688"/>
            <a:ext cx="7772400" cy="1470025"/>
          </a:xfrm>
        </p:spPr>
        <p:txBody>
          <a:bodyPr/>
          <a:lstStyle/>
          <a:p>
            <a:r>
              <a:rPr lang="ko-KR" altLang="en-US"/>
              <a:t>리액트 기초 </a:t>
            </a: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AA2FD52-2F63-4AB4-AFA4-7275FE1C5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64904"/>
            <a:ext cx="7772400" cy="3816424"/>
          </a:xfrm>
        </p:spPr>
        <p:txBody>
          <a:bodyPr>
            <a:normAutofit/>
          </a:bodyPr>
          <a:lstStyle/>
          <a:p>
            <a:pPr marL="514350" indent="-514350" algn="l">
              <a:buAutoNum type="arabicPeriod"/>
            </a:pPr>
            <a:r>
              <a:rPr lang="en-US" altLang="ko-KR">
                <a:solidFill>
                  <a:schemeClr val="tx1"/>
                </a:solidFill>
              </a:rPr>
              <a:t>HTML </a:t>
            </a:r>
            <a:r>
              <a:rPr lang="ko-KR" altLang="en-US">
                <a:solidFill>
                  <a:schemeClr val="tx1"/>
                </a:solidFill>
              </a:rPr>
              <a:t>문서를 리액트로 변환하기</a:t>
            </a:r>
            <a:endParaRPr lang="en-US" altLang="ko-KR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ko-KR" altLang="en-US">
                <a:solidFill>
                  <a:schemeClr val="tx1"/>
                </a:solidFill>
              </a:rPr>
              <a:t>컴포넌트로 데이터 전달하기</a:t>
            </a:r>
            <a:endParaRPr lang="en-US" altLang="ko-KR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ko-KR" altLang="en-US">
                <a:solidFill>
                  <a:schemeClr val="tx1"/>
                </a:solidFill>
              </a:rPr>
              <a:t>컴포넌트 분리하기</a:t>
            </a:r>
            <a:endParaRPr lang="en-US" altLang="ko-KR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en-US" altLang="ko-KR">
                <a:solidFill>
                  <a:schemeClr val="tx1"/>
                </a:solidFill>
              </a:rPr>
              <a:t>Props</a:t>
            </a:r>
            <a:r>
              <a:rPr lang="ko-KR" altLang="en-US">
                <a:solidFill>
                  <a:schemeClr val="tx1"/>
                </a:solidFill>
              </a:rPr>
              <a:t>와 </a:t>
            </a:r>
            <a:r>
              <a:rPr lang="en-US" altLang="ko-KR">
                <a:solidFill>
                  <a:schemeClr val="tx1"/>
                </a:solidFill>
              </a:rPr>
              <a:t>State </a:t>
            </a:r>
            <a:r>
              <a:rPr lang="ko-KR" altLang="en-US">
                <a:solidFill>
                  <a:schemeClr val="tx1"/>
                </a:solidFill>
              </a:rPr>
              <a:t>활용</a:t>
            </a:r>
          </a:p>
        </p:txBody>
      </p:sp>
    </p:spTree>
    <p:extLst>
      <p:ext uri="{BB962C8B-B14F-4D97-AF65-F5344CB8AC3E}">
        <p14:creationId xmlns:p14="http://schemas.microsoft.com/office/powerpoint/2010/main" val="39298094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893508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Router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사용자의 요청을 각 담당 </a:t>
            </a:r>
            <a:r>
              <a:rPr lang="ko-KR" altLang="en-US" b="1">
                <a:solidFill>
                  <a:prstClr val="black"/>
                </a:solidFill>
                <a:latin typeface="맑은 고딕" panose="020B0503020000020004" pitchFamily="50" charset="-127"/>
              </a:rPr>
              <a:t>컴포넌트로 연결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하는 기능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각 주소에 대한 화면을 보여주는 것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           ex) /example/a  Hello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                /board/1  1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번 게시물 내용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                /user 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회원 목록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URL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은 변경되지만 화면 이동없이 특정 부분만 렌더링하는 기능 제공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6AF2505-A340-4E00-A078-F27A33A877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978" y="3816331"/>
            <a:ext cx="4604043" cy="176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381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529445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Router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프로젝트 생성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라이브러리 설치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(react-router-dom)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3C4F8DE-8C52-4093-8BDC-AAD79DC4E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340768"/>
            <a:ext cx="6696744" cy="1964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2D1162-5009-4299-9EBD-B6ED6ED19AD3}"/>
              </a:ext>
            </a:extLst>
          </p:cNvPr>
          <p:cNvSpPr txBox="1"/>
          <p:nvPr/>
        </p:nvSpPr>
        <p:spPr>
          <a:xfrm>
            <a:off x="971600" y="964178"/>
            <a:ext cx="669674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/>
              <a:t>create-react-app </a:t>
            </a:r>
            <a:r>
              <a:rPr lang="ko-KR" altLang="en-US"/>
              <a:t>react-app-</a:t>
            </a:r>
            <a:r>
              <a:rPr lang="en-US" altLang="ko-KR"/>
              <a:t>router</a:t>
            </a:r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D3F156-06DB-411C-B14D-5BFBE17B3D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99" y="4267783"/>
            <a:ext cx="6696744" cy="20881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AFC0320-99BC-4C04-A645-0B8593EBE813}"/>
              </a:ext>
            </a:extLst>
          </p:cNvPr>
          <p:cNvSpPr txBox="1"/>
          <p:nvPr/>
        </p:nvSpPr>
        <p:spPr>
          <a:xfrm>
            <a:off x="971600" y="3879924"/>
            <a:ext cx="669674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/>
              <a:t>npm install </a:t>
            </a:r>
            <a:r>
              <a:rPr lang="ko-KR" altLang="en-US"/>
              <a:t>react-</a:t>
            </a:r>
            <a:r>
              <a:rPr lang="en-US" altLang="ko-KR"/>
              <a:t>router-dom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49590A-7C86-4BFE-AD1E-D09A8B668228}"/>
              </a:ext>
            </a:extLst>
          </p:cNvPr>
          <p:cNvSpPr/>
          <p:nvPr/>
        </p:nvSpPr>
        <p:spPr>
          <a:xfrm>
            <a:off x="2614862" y="4451551"/>
            <a:ext cx="1756611" cy="2969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74358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83443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Router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기본 컴포넌트 작성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47705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Home...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Topics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Topics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Topics...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58433306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83443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Router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기본 컴포넌트 작성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52629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Contact...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React Router DOM Example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Topics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Topics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FFAAB9-BDB7-44B6-B172-B481D8C52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115" y="3560181"/>
            <a:ext cx="3032943" cy="28444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372504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8506816" cy="5031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Router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Router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적용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-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ko-KR" altLang="en-US">
                <a:solidFill>
                  <a:srgbClr val="800000"/>
                </a:solidFill>
                <a:latin typeface="Consolas" panose="020B0609020204030204" pitchFamily="49" charset="0"/>
              </a:rPr>
              <a:t>→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ko-KR" altLang="en-US">
                <a:solidFill>
                  <a:srgbClr val="800000"/>
                </a:solidFill>
                <a:latin typeface="Consolas" panose="020B0609020204030204" pitchFamily="49" charset="0"/>
              </a:rPr>
              <a:t>→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-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XXXRouter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: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 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ㆍ</a:t>
            </a:r>
            <a:r>
              <a:rPr lang="en-US" altLang="ko-KR" spc="-80">
                <a:solidFill>
                  <a:prstClr val="black"/>
                </a:solidFill>
                <a:latin typeface="맑은 고딕" panose="020B0503020000020004" pitchFamily="50" charset="-127"/>
              </a:rPr>
              <a:t>router-dom</a:t>
            </a:r>
            <a:r>
              <a:rPr lang="ko-KR" altLang="en-US" spc="-80">
                <a:solidFill>
                  <a:prstClr val="black"/>
                </a:solidFill>
                <a:latin typeface="맑은 고딕" panose="020B0503020000020004" pitchFamily="50" charset="-127"/>
              </a:rPr>
              <a:t>에 의해 동작하는 컴포넌트들을 감싸기 위한 </a:t>
            </a:r>
            <a:r>
              <a:rPr lang="en-US" altLang="ko-KR" spc="-80">
                <a:solidFill>
                  <a:prstClr val="black"/>
                </a:solidFill>
                <a:latin typeface="맑은 고딕" panose="020B0503020000020004" pitchFamily="50" charset="-127"/>
              </a:rPr>
              <a:t>Wrapper </a:t>
            </a:r>
            <a:r>
              <a:rPr lang="ko-KR" altLang="en-US" spc="-80">
                <a:solidFill>
                  <a:prstClr val="black"/>
                </a:solidFill>
                <a:latin typeface="맑은 고딕" panose="020B0503020000020004" pitchFamily="50" charset="-127"/>
              </a:rPr>
              <a:t>컴포넌트</a:t>
            </a:r>
            <a:endParaRPr lang="en-US" altLang="ko-KR" spc="-8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 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ㆍ최상위 컴포넌트인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App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에 적용</a:t>
            </a:r>
            <a:b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</a:b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 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ㆍ</a:t>
            </a:r>
            <a:r>
              <a:rPr lang="en-US" altLang="ko-KR" b="1" u="sng">
                <a:solidFill>
                  <a:prstClr val="black"/>
                </a:solidFill>
                <a:latin typeface="맑은 고딕" panose="020B0503020000020004" pitchFamily="50" charset="-127"/>
              </a:rPr>
              <a:t>Browser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/ Hash / Memory / Native / Static Router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7BD0CD-90C9-4FFB-B079-B752E5EB4CD3}"/>
              </a:ext>
            </a:extLst>
          </p:cNvPr>
          <p:cNvSpPr txBox="1"/>
          <p:nvPr/>
        </p:nvSpPr>
        <p:spPr>
          <a:xfrm>
            <a:off x="1259632" y="1403992"/>
            <a:ext cx="6768752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"/url1"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"/url2"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"/url3"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62541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05581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Router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Router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적용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47705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'react-router-dom'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React Router DOM Example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"/topics"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Topics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Topics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"/contact"</a:t>
            </a:r>
          </a:p>
          <a:p>
            <a:r>
              <a:rPr lang="en-US" altLang="ko-KR" sz="1600">
                <a:solidFill>
                  <a:srgbClr val="A31515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145373206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05581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Router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Router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적용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1389548" y="1659073"/>
            <a:ext cx="21082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http://localhost:3000</a:t>
            </a:r>
            <a:endParaRPr lang="ko-KR" altLang="en-US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61BB22B-8818-4A7A-8B53-DA0B9062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1052736"/>
            <a:ext cx="3119953" cy="1551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28FEEEF-0E4D-4C70-B996-6E670081A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3" y="2890576"/>
            <a:ext cx="3119953" cy="1551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CAC8938-88A0-4A44-A264-A5F703D84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3" y="4728416"/>
            <a:ext cx="3119953" cy="1551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AC57FE-7C91-4D1B-9E2B-C88209FE5565}"/>
              </a:ext>
            </a:extLst>
          </p:cNvPr>
          <p:cNvSpPr txBox="1"/>
          <p:nvPr/>
        </p:nvSpPr>
        <p:spPr>
          <a:xfrm>
            <a:off x="1389548" y="3496913"/>
            <a:ext cx="2742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/>
              <a:t>http://localhost:3000/topics</a:t>
            </a:r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1B8388-9FF4-42E3-9741-D23F9BF9F98B}"/>
              </a:ext>
            </a:extLst>
          </p:cNvPr>
          <p:cNvSpPr txBox="1"/>
          <p:nvPr/>
        </p:nvSpPr>
        <p:spPr>
          <a:xfrm>
            <a:off x="1389548" y="5334753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http://localhost:3000/contact</a:t>
            </a:r>
            <a:endParaRPr lang="ko-KR" altLang="en-US" sz="16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585BC8A-40FC-4B85-ADE6-BA5A1DB3F797}"/>
              </a:ext>
            </a:extLst>
          </p:cNvPr>
          <p:cNvSpPr/>
          <p:nvPr/>
        </p:nvSpPr>
        <p:spPr>
          <a:xfrm>
            <a:off x="4770045" y="1828349"/>
            <a:ext cx="666051" cy="7756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76708FB-137A-4A5B-AA31-D50D97B88328}"/>
              </a:ext>
            </a:extLst>
          </p:cNvPr>
          <p:cNvSpPr/>
          <p:nvPr/>
        </p:nvSpPr>
        <p:spPr>
          <a:xfrm>
            <a:off x="4770045" y="3666190"/>
            <a:ext cx="666051" cy="7756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501D7B-6AD3-4C80-A482-767886A9DF96}"/>
              </a:ext>
            </a:extLst>
          </p:cNvPr>
          <p:cNvSpPr/>
          <p:nvPr/>
        </p:nvSpPr>
        <p:spPr>
          <a:xfrm>
            <a:off x="4770045" y="5504031"/>
            <a:ext cx="666051" cy="7756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09118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775393" cy="87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Router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네비게이션 메뉴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: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&lt;a&gt;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사용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47705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React Router DOM Example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'/topics'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Topics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'/contact'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...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D092AA-1411-42F7-9B5C-E6AA16719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4168825"/>
            <a:ext cx="3399002" cy="2331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1C246B-63CC-495D-AA86-7803C384C764}"/>
              </a:ext>
            </a:extLst>
          </p:cNvPr>
          <p:cNvSpPr txBox="1"/>
          <p:nvPr/>
        </p:nvSpPr>
        <p:spPr>
          <a:xfrm>
            <a:off x="5512230" y="3861048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6"/>
                </a:solidFill>
              </a:rPr>
              <a:t>화면이 새로고침 되면서 출력</a:t>
            </a:r>
          </a:p>
        </p:txBody>
      </p:sp>
    </p:spTree>
    <p:extLst>
      <p:ext uri="{BB962C8B-B14F-4D97-AF65-F5344CB8AC3E}">
        <p14:creationId xmlns:p14="http://schemas.microsoft.com/office/powerpoint/2010/main" val="399615295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867247" cy="1294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Router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SPA(Single Page Application) :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&lt;a&gt; </a:t>
            </a:r>
            <a:r>
              <a:rPr lang="en-US" altLang="ko-KR">
                <a:solidFill>
                  <a:srgbClr val="8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47705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Route, Link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'react-router-dom'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React Router DOM Example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"/topics"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Topics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"/contact"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...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3DC70EE-71E6-44BB-8689-C5ED7BD33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4168825"/>
            <a:ext cx="3399002" cy="23316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42150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247159" cy="1294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Router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SPA(Single Page Application) :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&lt;a&gt; </a:t>
            </a:r>
            <a:r>
              <a:rPr lang="en-US" altLang="ko-KR">
                <a:solidFill>
                  <a:srgbClr val="80000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>
                <a:solidFill>
                  <a:srgbClr val="267F99"/>
                </a:solidFill>
                <a:latin typeface="Consolas" panose="020B0609020204030204" pitchFamily="49" charset="0"/>
              </a:rPr>
              <a:t>NavL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ink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47705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spc="-4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1600" b="0" spc="-4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6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spc="-4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6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 spc="-4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Route, NavLink</a:t>
            </a:r>
            <a:r>
              <a:rPr lang="en-US" altLang="ko-KR" sz="16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 spc="-4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spc="-4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'react-router-dom'</a:t>
            </a:r>
            <a:r>
              <a:rPr lang="en-US" altLang="ko-KR" sz="16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React Router DOM Example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"/topics"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Topics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"/contact"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...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01ADDBA-1D34-4465-B9D7-8A2979C43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714" y="4390613"/>
            <a:ext cx="3931344" cy="1886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E8136A-FB97-40D1-ABC4-5F8562BCC962}"/>
              </a:ext>
            </a:extLst>
          </p:cNvPr>
          <p:cNvSpPr/>
          <p:nvPr/>
        </p:nvSpPr>
        <p:spPr>
          <a:xfrm>
            <a:off x="6766796" y="5523270"/>
            <a:ext cx="1593433" cy="4203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50331D-5325-47D0-A76F-A8E5C28C5F7C}"/>
              </a:ext>
            </a:extLst>
          </p:cNvPr>
          <p:cNvSpPr txBox="1"/>
          <p:nvPr/>
        </p:nvSpPr>
        <p:spPr>
          <a:xfrm>
            <a:off x="5994598" y="6329167"/>
            <a:ext cx="2604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6"/>
                </a:solidFill>
              </a:rPr>
              <a:t>선택 요소 표시 </a:t>
            </a:r>
            <a:r>
              <a:rPr lang="en-US" altLang="ko-KR" sz="1400" b="1">
                <a:solidFill>
                  <a:schemeClr val="accent6"/>
                </a:solidFill>
              </a:rPr>
              <a:t>(active, page)</a:t>
            </a:r>
            <a:endParaRPr lang="ko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1813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13760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>
                <a:latin typeface="+mn-ea"/>
              </a:rPr>
              <a:t>일반 </a:t>
            </a:r>
            <a:r>
              <a:rPr lang="en-US" altLang="ko-KR" dirty="0">
                <a:latin typeface="+mn-ea"/>
              </a:rPr>
              <a:t>HTML </a:t>
            </a:r>
            <a:r>
              <a:rPr lang="ko-KR" altLang="en-US" dirty="0">
                <a:latin typeface="+mn-ea"/>
              </a:rPr>
              <a:t>문서 </a:t>
            </a:r>
            <a:r>
              <a:rPr lang="en-US" altLang="ko-KR" dirty="0">
                <a:latin typeface="+mn-ea"/>
              </a:rPr>
              <a:t>(public/pure.html)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67544" y="620687"/>
            <a:ext cx="8424936" cy="59093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&lt;html&gt;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&lt;header&gt;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WEB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World Wide Web!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"1.html"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"2.html"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"3.html"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JavaScript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&lt;article&gt;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HTML is 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HyperText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Markup Language.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&lt;/article&gt;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&lt;/html&gt;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4230547"/>
            <a:ext cx="2256681" cy="21477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4532735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872296" cy="1294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Router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Nested Routing :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ko-KR" altLang="en-US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→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45243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</a:t>
            </a:r>
          </a:p>
          <a:p>
            <a:endParaRPr lang="en-US" altLang="ko-KR" sz="1600" b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Topic...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endParaRPr lang="en-US" altLang="ko-KR" sz="1600" b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ko-KR" sz="1600" b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800000"/>
                </a:solidFill>
                <a:latin typeface="Consolas" panose="020B0609020204030204" pitchFamily="49" charset="0"/>
              </a:rPr>
              <a:t>  ...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"/topics"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Topics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Topics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'3'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>
                <a:solidFill>
                  <a:srgbClr val="800000"/>
                </a:solidFill>
                <a:latin typeface="Consolas" panose="020B0609020204030204" pitchFamily="49" charset="0"/>
              </a:rPr>
              <a:t>  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94F1A-2F69-415B-95B4-232D09451846}"/>
              </a:ext>
            </a:extLst>
          </p:cNvPr>
          <p:cNvSpPr/>
          <p:nvPr/>
        </p:nvSpPr>
        <p:spPr>
          <a:xfrm>
            <a:off x="2286000" y="4525346"/>
            <a:ext cx="5607698" cy="76511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62F82-D0EB-44E9-A45E-4B84E087BF6A}"/>
              </a:ext>
            </a:extLst>
          </p:cNvPr>
          <p:cNvSpPr txBox="1"/>
          <p:nvPr/>
        </p:nvSpPr>
        <p:spPr>
          <a:xfrm>
            <a:off x="2987824" y="5290457"/>
            <a:ext cx="5779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6"/>
                </a:solidFill>
              </a:rPr>
              <a:t>하위 주소 입력 </a:t>
            </a:r>
            <a:r>
              <a:rPr lang="en-US" altLang="ko-KR" sz="1400" b="1">
                <a:solidFill>
                  <a:schemeClr val="accent6"/>
                </a:solidFill>
              </a:rPr>
              <a:t>(/topics/1  /topics/2 </a:t>
            </a:r>
            <a:r>
              <a:rPr lang="ko-KR" altLang="en-US" sz="1400" b="1">
                <a:solidFill>
                  <a:schemeClr val="accent6"/>
                </a:solidFill>
              </a:rPr>
              <a:t>와 같이 전체 주소도 사용 가능</a:t>
            </a:r>
            <a:r>
              <a:rPr lang="en-US" altLang="ko-KR" sz="1400" b="1">
                <a:solidFill>
                  <a:schemeClr val="accent6"/>
                </a:solidFill>
              </a:rPr>
              <a:t>)</a:t>
            </a:r>
            <a:endParaRPr lang="ko-KR" altLang="en-US" sz="1400" b="1">
              <a:solidFill>
                <a:schemeClr val="accent6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225C75-B33B-4157-8A9C-206B6A2C6093}"/>
              </a:ext>
            </a:extLst>
          </p:cNvPr>
          <p:cNvSpPr/>
          <p:nvPr/>
        </p:nvSpPr>
        <p:spPr>
          <a:xfrm>
            <a:off x="936172" y="1841240"/>
            <a:ext cx="2656114" cy="12751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697615D0-2322-44F2-B9CE-DF0011DD79B6}"/>
              </a:ext>
            </a:extLst>
          </p:cNvPr>
          <p:cNvCxnSpPr>
            <a:stCxn id="12" idx="1"/>
            <a:endCxn id="9" idx="1"/>
          </p:cNvCxnSpPr>
          <p:nvPr/>
        </p:nvCxnSpPr>
        <p:spPr>
          <a:xfrm rot="10800000" flipH="1" flipV="1">
            <a:off x="936172" y="2478832"/>
            <a:ext cx="1349828" cy="2429070"/>
          </a:xfrm>
          <a:prstGeom prst="bentConnector3">
            <a:avLst>
              <a:gd name="adj1" fmla="val -16935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06980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872296" cy="1294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Router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Nested Routing :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ko-KR" altLang="en-US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→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50167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Outlet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'react-router-dom'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Topics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Topics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Topics...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'/topics/1'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'/topics/2'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'/topics/3'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Outlet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Outlet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94F1A-2F69-415B-95B4-232D09451846}"/>
              </a:ext>
            </a:extLst>
          </p:cNvPr>
          <p:cNvSpPr/>
          <p:nvPr/>
        </p:nvSpPr>
        <p:spPr>
          <a:xfrm>
            <a:off x="1614197" y="5009860"/>
            <a:ext cx="1922105" cy="261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32FDAFC-E51A-4C44-9256-C0448D1E8A63}"/>
              </a:ext>
            </a:extLst>
          </p:cNvPr>
          <p:cNvSpPr/>
          <p:nvPr/>
        </p:nvSpPr>
        <p:spPr>
          <a:xfrm>
            <a:off x="2139823" y="1847710"/>
            <a:ext cx="755778" cy="261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6AB16D-8607-4B61-945A-ED0ED776EC1F}"/>
              </a:ext>
            </a:extLst>
          </p:cNvPr>
          <p:cNvSpPr txBox="1"/>
          <p:nvPr/>
        </p:nvSpPr>
        <p:spPr>
          <a:xfrm>
            <a:off x="2520652" y="5288157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6"/>
                </a:solidFill>
              </a:rPr>
              <a:t>하위 컴포넌트가 보여질 부분</a:t>
            </a:r>
          </a:p>
        </p:txBody>
      </p:sp>
    </p:spTree>
    <p:extLst>
      <p:ext uri="{BB962C8B-B14F-4D97-AF65-F5344CB8AC3E}">
        <p14:creationId xmlns:p14="http://schemas.microsoft.com/office/powerpoint/2010/main" val="3807490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872296" cy="1294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Router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Nested Routing :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ko-KR" altLang="en-US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→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D3B5E3-DCFF-487D-A3F4-3A4B4448D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171" y="1209351"/>
            <a:ext cx="2759600" cy="4260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C31631-68F6-4BD3-A4C5-9B800D12D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303" y="1209350"/>
            <a:ext cx="2759600" cy="4260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EC0CBE23-4087-4D09-A790-0D3D9E3B1B4C}"/>
              </a:ext>
            </a:extLst>
          </p:cNvPr>
          <p:cNvSpPr/>
          <p:nvPr/>
        </p:nvSpPr>
        <p:spPr>
          <a:xfrm>
            <a:off x="4512387" y="2348880"/>
            <a:ext cx="5040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281D625-4D30-4A7A-9863-56A0CD28A222}"/>
              </a:ext>
            </a:extLst>
          </p:cNvPr>
          <p:cNvSpPr/>
          <p:nvPr/>
        </p:nvSpPr>
        <p:spPr>
          <a:xfrm>
            <a:off x="5557929" y="5141911"/>
            <a:ext cx="954838" cy="2978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4227724-8C7A-468A-8152-4D098CC948D0}"/>
              </a:ext>
            </a:extLst>
          </p:cNvPr>
          <p:cNvSpPr/>
          <p:nvPr/>
        </p:nvSpPr>
        <p:spPr>
          <a:xfrm>
            <a:off x="6887123" y="1213723"/>
            <a:ext cx="1473105" cy="3164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18969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656741" cy="1709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Router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Path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Parameter (Path Variable) :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>
              <a:lnSpc>
                <a:spcPct val="150000"/>
              </a:lnSpc>
              <a:defRPr/>
            </a:pP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  <a:defRPr/>
            </a:pP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50167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 </a:t>
            </a:r>
            <a:endParaRPr lang="en-US" altLang="ko-KR" sz="1600" b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Topic...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Number is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endParaRPr lang="en-US" altLang="ko-KR" sz="1600" b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ko-KR" sz="1600" b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800000"/>
                </a:solidFill>
                <a:latin typeface="Consolas" panose="020B0609020204030204" pitchFamily="49" charset="0"/>
              </a:rPr>
              <a:t>  ...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"/topics"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Topics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Topics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':id'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>
                <a:solidFill>
                  <a:srgbClr val="800000"/>
                </a:solidFill>
                <a:latin typeface="Consolas" panose="020B0609020204030204" pitchFamily="49" charset="0"/>
              </a:rPr>
              <a:t>  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B94F1A-2F69-415B-95B4-232D09451846}"/>
              </a:ext>
            </a:extLst>
          </p:cNvPr>
          <p:cNvSpPr/>
          <p:nvPr/>
        </p:nvSpPr>
        <p:spPr>
          <a:xfrm>
            <a:off x="2285999" y="5512299"/>
            <a:ext cx="5803641" cy="2540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262F82-D0EB-44E9-A45E-4B84E087BF6A}"/>
              </a:ext>
            </a:extLst>
          </p:cNvPr>
          <p:cNvSpPr txBox="1"/>
          <p:nvPr/>
        </p:nvSpPr>
        <p:spPr>
          <a:xfrm>
            <a:off x="3188242" y="5774975"/>
            <a:ext cx="3599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key</a:t>
            </a:r>
            <a:r>
              <a:rPr lang="ko-KR" altLang="en-US" sz="1400" b="1">
                <a:solidFill>
                  <a:schemeClr val="accent6"/>
                </a:solidFill>
              </a:rPr>
              <a:t>를 사용하여 데이터를 조회하도록 수정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225C75-B33B-4157-8A9C-206B6A2C6093}"/>
              </a:ext>
            </a:extLst>
          </p:cNvPr>
          <p:cNvSpPr/>
          <p:nvPr/>
        </p:nvSpPr>
        <p:spPr>
          <a:xfrm>
            <a:off x="2836099" y="1856792"/>
            <a:ext cx="1232048" cy="2612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697615D0-2322-44F2-B9CE-DF0011DD79B6}"/>
              </a:ext>
            </a:extLst>
          </p:cNvPr>
          <p:cNvCxnSpPr>
            <a:cxnSpLocks/>
            <a:stCxn id="9" idx="0"/>
            <a:endCxn id="12" idx="2"/>
          </p:cNvCxnSpPr>
          <p:nvPr/>
        </p:nvCxnSpPr>
        <p:spPr>
          <a:xfrm rot="16200000" flipV="1">
            <a:off x="2622847" y="2947325"/>
            <a:ext cx="3394250" cy="1735697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2423605-8002-4F9B-9171-8B227101B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517" y="1057398"/>
            <a:ext cx="3353619" cy="3122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61446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608343" cy="87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Router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목록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(Topics)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수정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541071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'HTML'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description: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'HTML is ...'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description: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'JS is ...'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description: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 is ...'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90000"/>
              </a:lnSpc>
            </a:pP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Topics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530" b="0" spc="-8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530" b="0" spc="-8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altLang="ko-KR" sz="1530" b="0" spc="-8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30" b="0" spc="-8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530" b="0" spc="-8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30" b="0" spc="-8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530" b="0" spc="-8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`/topics/</a:t>
            </a:r>
            <a:r>
              <a:rPr lang="en-US" altLang="ko-KR" sz="1530" b="0" spc="-8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530" b="0" spc="-8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altLang="ko-KR" sz="1530" b="0" spc="-8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530" b="0" spc="-8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530" b="0" spc="-8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530" b="0" spc="-8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530" b="0" spc="-8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530" b="0" spc="-8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530" b="0" spc="-8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530" b="0" spc="-8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530" b="0" spc="-8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contents[i].title</a:t>
            </a:r>
            <a:r>
              <a:rPr lang="en-US" altLang="ko-KR" sz="1530" b="0" spc="-8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530" b="0" spc="-8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altLang="ko-KR" sz="1530" b="0" spc="-8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530" b="0" spc="-8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Topics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Topics...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Outlet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Outlet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0943489-1D8C-4805-ADA8-DC49074F01B4}"/>
              </a:ext>
            </a:extLst>
          </p:cNvPr>
          <p:cNvSpPr/>
          <p:nvPr/>
        </p:nvSpPr>
        <p:spPr>
          <a:xfrm>
            <a:off x="932654" y="1352939"/>
            <a:ext cx="6102628" cy="113833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8F1BB6-E3D3-4E9B-8AAA-CDB53CD67203}"/>
              </a:ext>
            </a:extLst>
          </p:cNvPr>
          <p:cNvSpPr/>
          <p:nvPr/>
        </p:nvSpPr>
        <p:spPr>
          <a:xfrm>
            <a:off x="1169029" y="2876939"/>
            <a:ext cx="7377812" cy="179769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2F7D7A8-4F15-4085-A8E7-7DA8800B6429}"/>
              </a:ext>
            </a:extLst>
          </p:cNvPr>
          <p:cNvSpPr/>
          <p:nvPr/>
        </p:nvSpPr>
        <p:spPr>
          <a:xfrm>
            <a:off x="2075180" y="5524735"/>
            <a:ext cx="670560" cy="2322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4253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201454" cy="87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Router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상세페이지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(Topic)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수정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50783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selected_topic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'Sorry'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description: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'Not Found'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selected_topic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selected_topic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selected_topic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80B3CC-E872-473B-B554-2ADC5005D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2678847"/>
            <a:ext cx="2303371" cy="3780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370C46D-27E7-4CC0-8630-A1D37E92834B}"/>
              </a:ext>
            </a:extLst>
          </p:cNvPr>
          <p:cNvSpPr/>
          <p:nvPr/>
        </p:nvSpPr>
        <p:spPr>
          <a:xfrm>
            <a:off x="6432576" y="5879298"/>
            <a:ext cx="724004" cy="5774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026678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CB7D87-6C05-4062-B0AC-5F94C49B0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20688"/>
            <a:ext cx="7772400" cy="1470025"/>
          </a:xfrm>
        </p:spPr>
        <p:txBody>
          <a:bodyPr/>
          <a:lstStyle/>
          <a:p>
            <a:r>
              <a:rPr lang="ko-KR" altLang="en-US"/>
              <a:t>데이터 요청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AA2FD52-2F63-4AB4-AFA4-7275FE1C5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64904"/>
            <a:ext cx="7772400" cy="3816424"/>
          </a:xfrm>
        </p:spPr>
        <p:txBody>
          <a:bodyPr>
            <a:normAutofit/>
          </a:bodyPr>
          <a:lstStyle/>
          <a:p>
            <a:pPr marL="514350" indent="-514350" algn="l">
              <a:buAutoNum type="arabicPeriod"/>
            </a:pPr>
            <a:r>
              <a:rPr lang="ko-KR" altLang="en-US">
                <a:solidFill>
                  <a:schemeClr val="tx1"/>
                </a:solidFill>
              </a:rPr>
              <a:t>요청 메소드 및 데이터 형태</a:t>
            </a:r>
            <a:endParaRPr lang="en-US" altLang="ko-KR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en-US" altLang="ko-KR">
                <a:solidFill>
                  <a:schemeClr val="tx1"/>
                </a:solidFill>
              </a:rPr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95703256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53831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요청 메소드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/>
              <a:t>GET / POST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Query Parameter / Form Data / JSON Data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58971F-5AEB-4769-8CF9-AFCA1DC4E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628800"/>
            <a:ext cx="6984776" cy="283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5227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53831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요청 메소드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/>
              <a:t>GET / POST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Query Parameter / Form Data / JSON Data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8343762F-BA53-45BD-8E2D-F1CDB8721455}"/>
              </a:ext>
            </a:extLst>
          </p:cNvPr>
          <p:cNvSpPr/>
          <p:nvPr/>
        </p:nvSpPr>
        <p:spPr>
          <a:xfrm>
            <a:off x="1115616" y="2276872"/>
            <a:ext cx="129614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Client</a:t>
            </a:r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39791BC0-29AF-4899-BFA7-23980C7518BD}"/>
              </a:ext>
            </a:extLst>
          </p:cNvPr>
          <p:cNvSpPr/>
          <p:nvPr/>
        </p:nvSpPr>
        <p:spPr>
          <a:xfrm>
            <a:off x="6660232" y="2276872"/>
            <a:ext cx="1296144" cy="72008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Server</a:t>
            </a:r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566D144-AFCA-46D5-AF58-2F45C95618F9}"/>
              </a:ext>
            </a:extLst>
          </p:cNvPr>
          <p:cNvSpPr/>
          <p:nvPr/>
        </p:nvSpPr>
        <p:spPr>
          <a:xfrm>
            <a:off x="2591780" y="2528900"/>
            <a:ext cx="38884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7F48C-7A29-4A27-ABCC-23165472789E}"/>
              </a:ext>
            </a:extLst>
          </p:cNvPr>
          <p:cNvSpPr txBox="1"/>
          <p:nvPr/>
        </p:nvSpPr>
        <p:spPr>
          <a:xfrm>
            <a:off x="2491544" y="2755121"/>
            <a:ext cx="40211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http://127.0.0.1:8000/first/req/</a:t>
            </a:r>
            <a:r>
              <a:rPr lang="ko-KR" altLang="en-US" sz="1200" b="1">
                <a:solidFill>
                  <a:schemeClr val="accent5"/>
                </a:solidFill>
              </a:rPr>
              <a:t>get/?a=10&amp;b=20&amp;c=30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DB4567D-9CD2-4EC8-B853-E08861CAAEE9}"/>
              </a:ext>
            </a:extLst>
          </p:cNvPr>
          <p:cNvSpPr/>
          <p:nvPr/>
        </p:nvSpPr>
        <p:spPr>
          <a:xfrm>
            <a:off x="1115616" y="4185920"/>
            <a:ext cx="129614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Client</a:t>
            </a:r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B140B13-84FE-48EA-9D26-82B5DB2E8FB0}"/>
              </a:ext>
            </a:extLst>
          </p:cNvPr>
          <p:cNvSpPr/>
          <p:nvPr/>
        </p:nvSpPr>
        <p:spPr>
          <a:xfrm>
            <a:off x="6660232" y="4185920"/>
            <a:ext cx="1296144" cy="72008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Server</a:t>
            </a:r>
            <a:endParaRPr lang="ko-KR" altLang="en-US"/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0458D79B-1673-42E9-9D11-CBA25F63B460}"/>
              </a:ext>
            </a:extLst>
          </p:cNvPr>
          <p:cNvSpPr/>
          <p:nvPr/>
        </p:nvSpPr>
        <p:spPr>
          <a:xfrm>
            <a:off x="2591780" y="4437948"/>
            <a:ext cx="38884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BC1E09-9FE8-4EDE-9729-5EDB489E3A48}"/>
              </a:ext>
            </a:extLst>
          </p:cNvPr>
          <p:cNvSpPr txBox="1"/>
          <p:nvPr/>
        </p:nvSpPr>
        <p:spPr>
          <a:xfrm>
            <a:off x="2491544" y="4664169"/>
            <a:ext cx="40211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http://127.0.0.1:8000/first/req/</a:t>
            </a:r>
            <a:r>
              <a:rPr lang="en-US" altLang="ko-KR" sz="1200" b="1">
                <a:solidFill>
                  <a:schemeClr val="accent5"/>
                </a:solidFill>
              </a:rPr>
              <a:t>post</a:t>
            </a:r>
            <a:r>
              <a:rPr lang="ko-KR" altLang="en-US" sz="1200" b="1">
                <a:solidFill>
                  <a:schemeClr val="accent5"/>
                </a:solidFill>
              </a:rPr>
              <a:t>/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7DAF69-84FF-42D6-8BEB-432FB7A006DC}"/>
              </a:ext>
            </a:extLst>
          </p:cNvPr>
          <p:cNvSpPr txBox="1"/>
          <p:nvPr/>
        </p:nvSpPr>
        <p:spPr>
          <a:xfrm>
            <a:off x="4095912" y="2090534"/>
            <a:ext cx="6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GET</a:t>
            </a:r>
            <a:endParaRPr lang="ko-KR" altLang="en-US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26B615-07AE-4FD9-A6CE-AF8886E00147}"/>
              </a:ext>
            </a:extLst>
          </p:cNvPr>
          <p:cNvSpPr txBox="1"/>
          <p:nvPr/>
        </p:nvSpPr>
        <p:spPr>
          <a:xfrm>
            <a:off x="4016659" y="399577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POST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70400517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950492" cy="4609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요청 데이터 형태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/>
              <a:t>GET / POST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Query Parameter (GET)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Form Data (POST)                        - JSON Data (POST)</a:t>
            </a:r>
          </a:p>
          <a:p>
            <a:pPr>
              <a:lnSpc>
                <a:spcPct val="150000"/>
              </a:lnSpc>
            </a:pPr>
            <a:endParaRPr lang="en-US" altLang="ko-KR"/>
          </a:p>
        </p:txBody>
      </p:sp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90748B88-9F4C-4B34-89C4-86D36CC76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445689"/>
            <a:ext cx="3528392" cy="2276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3E8E70DB-06B2-43BA-9E4C-B1613ADC5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503" y="4293096"/>
            <a:ext cx="3528392" cy="2276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ED8BBD5A-F0C2-43BA-BE5D-9883AC6C71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4293096"/>
            <a:ext cx="3528392" cy="2276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EBC2F9-7BF1-43C8-9CB5-01A481194309}"/>
              </a:ext>
            </a:extLst>
          </p:cNvPr>
          <p:cNvSpPr/>
          <p:nvPr/>
        </p:nvSpPr>
        <p:spPr>
          <a:xfrm>
            <a:off x="1187624" y="1642085"/>
            <a:ext cx="3331036" cy="3375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2D8D9C6-231B-429F-81F7-3CE54F9BD68E}"/>
              </a:ext>
            </a:extLst>
          </p:cNvPr>
          <p:cNvSpPr/>
          <p:nvPr/>
        </p:nvSpPr>
        <p:spPr>
          <a:xfrm>
            <a:off x="1162457" y="4482832"/>
            <a:ext cx="3331036" cy="3375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60B8375-2107-4D7F-82EB-3B0CD1BA6721}"/>
              </a:ext>
            </a:extLst>
          </p:cNvPr>
          <p:cNvSpPr/>
          <p:nvPr/>
        </p:nvSpPr>
        <p:spPr>
          <a:xfrm>
            <a:off x="5150367" y="4482832"/>
            <a:ext cx="3331036" cy="3375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DB57D68-E01F-4CEB-970D-0604E61F7FCF}"/>
              </a:ext>
            </a:extLst>
          </p:cNvPr>
          <p:cNvSpPr/>
          <p:nvPr/>
        </p:nvSpPr>
        <p:spPr>
          <a:xfrm>
            <a:off x="1131421" y="2873841"/>
            <a:ext cx="1078379" cy="199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A94C490-AE64-492B-A2CF-654DC710CA3E}"/>
              </a:ext>
            </a:extLst>
          </p:cNvPr>
          <p:cNvSpPr/>
          <p:nvPr/>
        </p:nvSpPr>
        <p:spPr>
          <a:xfrm>
            <a:off x="1106021" y="5723321"/>
            <a:ext cx="494180" cy="199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2BADFF-674E-473D-93E2-642F7945135D}"/>
              </a:ext>
            </a:extLst>
          </p:cNvPr>
          <p:cNvSpPr/>
          <p:nvPr/>
        </p:nvSpPr>
        <p:spPr>
          <a:xfrm>
            <a:off x="5096377" y="5723321"/>
            <a:ext cx="735464" cy="199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412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065810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React </a:t>
            </a:r>
            <a:r>
              <a:rPr lang="ko-KR" altLang="en-US" dirty="0">
                <a:latin typeface="+mn-ea"/>
              </a:rPr>
              <a:t>변환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 </a:t>
            </a:r>
            <a:r>
              <a:rPr lang="en-US" altLang="ko-KR" dirty="0">
                <a:latin typeface="+mn-ea"/>
              </a:rPr>
              <a:t>&lt;header&gt;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 Subject class (Component)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</a:rPr>
              <a:t>Subject Component </a:t>
            </a:r>
            <a:r>
              <a:rPr lang="ko-KR" altLang="en-US" dirty="0">
                <a:latin typeface="+mn-ea"/>
              </a:rPr>
              <a:t>적용</a:t>
            </a:r>
            <a:endParaRPr lang="en-US" altLang="ko-KR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55576" y="1547942"/>
            <a:ext cx="2304256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&lt;header&gt;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WEB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World Wide Web!</a:t>
            </a: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92432" y="991957"/>
            <a:ext cx="4356032" cy="23123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Subject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&lt;header&gt;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WEB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World Wide Web!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55576" y="3933056"/>
            <a:ext cx="3888432" cy="258532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Subject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Subject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3387186" y="2014818"/>
            <a:ext cx="720080" cy="2665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802" y="3933056"/>
            <a:ext cx="3836304" cy="20092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6758940" y="4869160"/>
            <a:ext cx="923925" cy="38483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33632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487673" cy="4332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요청 데이터 형태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/>
              <a:t>Query Parameter </a:t>
            </a:r>
            <a:r>
              <a:rPr lang="en-US" altLang="ko-KR">
                <a:sym typeface="Wingdings" panose="05000000000000000000" pitchFamily="2" charset="2"/>
              </a:rPr>
              <a:t> GET + ?</a:t>
            </a:r>
          </a:p>
          <a:p>
            <a:r>
              <a:rPr lang="en-US" altLang="ko-KR">
                <a:sym typeface="Wingdings" panose="05000000000000000000" pitchFamily="2" charset="2"/>
              </a:rPr>
              <a:t>        ex) /req/get/?desc=xyz&amp;page=3&amp;title=qwe</a:t>
            </a:r>
          </a:p>
          <a:p>
            <a:pPr>
              <a:lnSpc>
                <a:spcPct val="200000"/>
              </a:lnSpc>
            </a:pPr>
            <a:r>
              <a:rPr lang="en-US" altLang="ko-KR"/>
              <a:t>    ● Form Data </a:t>
            </a:r>
            <a:r>
              <a:rPr lang="en-US" altLang="ko-KR">
                <a:sym typeface="Wingdings" panose="05000000000000000000" pitchFamily="2" charset="2"/>
              </a:rPr>
              <a:t> POST + FormData()</a:t>
            </a:r>
          </a:p>
          <a:p>
            <a:r>
              <a:rPr lang="en-US" altLang="ko-KR">
                <a:sym typeface="Wingdings" panose="05000000000000000000" pitchFamily="2" charset="2"/>
              </a:rPr>
              <a:t>        ex) /req/post/</a:t>
            </a:r>
          </a:p>
          <a:p>
            <a:pPr>
              <a:lnSpc>
                <a:spcPct val="1500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/>
              <a:t>    ● JSON Data </a:t>
            </a:r>
            <a:r>
              <a:rPr lang="en-US" altLang="ko-KR">
                <a:sym typeface="Wingdings" panose="05000000000000000000" pitchFamily="2" charset="2"/>
              </a:rPr>
              <a:t> POST + JSON String + application/json</a:t>
            </a:r>
          </a:p>
          <a:p>
            <a:r>
              <a:rPr lang="en-US" altLang="ko-KR">
                <a:sym typeface="Wingdings" panose="05000000000000000000" pitchFamily="2" charset="2"/>
              </a:rPr>
              <a:t>        ex) /req/json/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4588F9-28E5-4B54-BF83-2A98715E90F9}"/>
              </a:ext>
            </a:extLst>
          </p:cNvPr>
          <p:cNvSpPr txBox="1"/>
          <p:nvPr/>
        </p:nvSpPr>
        <p:spPr>
          <a:xfrm>
            <a:off x="1403648" y="2204864"/>
            <a:ext cx="6696744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E66E7-903D-42DC-849C-34097AC8BF03}"/>
              </a:ext>
            </a:extLst>
          </p:cNvPr>
          <p:cNvSpPr txBox="1"/>
          <p:nvPr/>
        </p:nvSpPr>
        <p:spPr>
          <a:xfrm>
            <a:off x="1403648" y="4133979"/>
            <a:ext cx="6696744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{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'a'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method: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'application/json'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29091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821863" cy="4747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AJAX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/>
              <a:t>JavaScript Old API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●</a:t>
            </a:r>
            <a:r>
              <a:rPr lang="en-US" altLang="ko-KR"/>
              <a:t> JavaScript New API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●</a:t>
            </a:r>
            <a:r>
              <a:rPr lang="en-US" altLang="ko-KR"/>
              <a:t>  jQuery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20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●</a:t>
            </a:r>
            <a:r>
              <a:rPr lang="en-US" altLang="ko-KR"/>
              <a:t> Axios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CD6F6-142E-4C90-846D-B4E0D53348CF}"/>
              </a:ext>
            </a:extLst>
          </p:cNvPr>
          <p:cNvSpPr txBox="1"/>
          <p:nvPr/>
        </p:nvSpPr>
        <p:spPr>
          <a:xfrm>
            <a:off x="3563888" y="692696"/>
            <a:ext cx="324036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2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onreadystatechange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콜백 함수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2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메소드</a:t>
            </a:r>
            <a:r>
              <a:rPr lang="en-US" altLang="ko-KR" sz="120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주소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2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41E988-201C-4D13-BAFD-AFC2C2887550}"/>
              </a:ext>
            </a:extLst>
          </p:cNvPr>
          <p:cNvSpPr txBox="1"/>
          <p:nvPr/>
        </p:nvSpPr>
        <p:spPr>
          <a:xfrm>
            <a:off x="3563888" y="1920532"/>
            <a:ext cx="324036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주소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{ 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옵션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sz="12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2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콜백 함수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FA261-CA59-4AA0-AD41-B209A68EA3AD}"/>
              </a:ext>
            </a:extLst>
          </p:cNvPr>
          <p:cNvSpPr txBox="1"/>
          <p:nvPr/>
        </p:nvSpPr>
        <p:spPr>
          <a:xfrm>
            <a:off x="3563888" y="2727136"/>
            <a:ext cx="324036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'CDN </a:t>
            </a:r>
            <a:r>
              <a:rPr lang="ko-KR" altLang="en-US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주소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</a:p>
          <a:p>
            <a:endParaRPr lang="en-US" altLang="ko-KR" sz="1200" b="0">
              <a:solidFill>
                <a:srgbClr val="0070C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url: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주소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메소드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Query Parameter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콜백 함수</a:t>
            </a:r>
            <a:endParaRPr lang="en-US" altLang="ko-KR" sz="1200" b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FD58C6-BC02-420C-8A12-97AC09C8A4EB}"/>
              </a:ext>
            </a:extLst>
          </p:cNvPr>
          <p:cNvSpPr txBox="1"/>
          <p:nvPr/>
        </p:nvSpPr>
        <p:spPr>
          <a:xfrm>
            <a:off x="3563888" y="4523636"/>
            <a:ext cx="324036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'CDN </a:t>
            </a:r>
            <a:r>
              <a:rPr lang="ko-KR" altLang="en-US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주소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</a:p>
          <a:p>
            <a:endParaRPr lang="en-US" altLang="ko-KR" sz="1200" b="0">
              <a:solidFill>
                <a:srgbClr val="0070C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url: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'/first/req/get/'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params: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Query Parameter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콜백 함수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5033027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35290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AJAX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/>
              <a:t>JavaScript Old API (GET)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7EF7C-4C28-4FC8-9E85-B5E5E12B7E01}"/>
              </a:ext>
            </a:extLst>
          </p:cNvPr>
          <p:cNvSpPr txBox="1"/>
          <p:nvPr/>
        </p:nvSpPr>
        <p:spPr>
          <a:xfrm>
            <a:off x="683568" y="1008436"/>
            <a:ext cx="7992888" cy="378565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onreadystatechange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'/first/req/get/?a=100&amp;b=200&amp;c=300'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53801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50634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AJAX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/>
              <a:t>JavaScript Old API (POST)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7EF7C-4C28-4FC8-9E85-B5E5E12B7E01}"/>
              </a:ext>
            </a:extLst>
          </p:cNvPr>
          <p:cNvSpPr txBox="1"/>
          <p:nvPr/>
        </p:nvSpPr>
        <p:spPr>
          <a:xfrm>
            <a:off x="683568" y="1008436"/>
            <a:ext cx="7992888" cy="52629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onreadystatechange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'/first/req/post/'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80070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44908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AJAX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/>
              <a:t>JavaScript New API (GET)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7EF7C-4C28-4FC8-9E85-B5E5E12B7E01}"/>
              </a:ext>
            </a:extLst>
          </p:cNvPr>
          <p:cNvSpPr txBox="1"/>
          <p:nvPr/>
        </p:nvSpPr>
        <p:spPr>
          <a:xfrm>
            <a:off x="683568" y="1008436"/>
            <a:ext cx="7992888" cy="20621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'/first/req/get/?a=10&amp;b=20&amp;c=30'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  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79345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96623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AJAX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/>
              <a:t>JavaScript New API (POST - Form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7EF7C-4C28-4FC8-9E85-B5E5E12B7E01}"/>
              </a:ext>
            </a:extLst>
          </p:cNvPr>
          <p:cNvSpPr txBox="1"/>
          <p:nvPr/>
        </p:nvSpPr>
        <p:spPr>
          <a:xfrm>
            <a:off x="683568" y="1008436"/>
            <a:ext cx="7992888" cy="4031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'/first/req/post/'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  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073448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99072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AJAX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/>
              <a:t>JavaScript New API (POST - JSON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7EF7C-4C28-4FC8-9E85-B5E5E12B7E01}"/>
              </a:ext>
            </a:extLst>
          </p:cNvPr>
          <p:cNvSpPr txBox="1"/>
          <p:nvPr/>
        </p:nvSpPr>
        <p:spPr>
          <a:xfrm>
            <a:off x="683568" y="1008436"/>
            <a:ext cx="7992888" cy="47705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'/first/req/json/'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'application/json'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fromEntries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  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64748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14757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AJAX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/>
              <a:t>jQuery (GET)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7EF7C-4C28-4FC8-9E85-B5E5E12B7E01}"/>
              </a:ext>
            </a:extLst>
          </p:cNvPr>
          <p:cNvSpPr txBox="1"/>
          <p:nvPr/>
        </p:nvSpPr>
        <p:spPr>
          <a:xfrm>
            <a:off x="683568" y="1008436"/>
            <a:ext cx="7992888" cy="32932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'http://code.jquery.com/jquery-3.1.1.min.js'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`/first/req/get/`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09962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66472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AJAX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/>
              <a:t>jQuery (POST - Form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7EF7C-4C28-4FC8-9E85-B5E5E12B7E01}"/>
              </a:ext>
            </a:extLst>
          </p:cNvPr>
          <p:cNvSpPr txBox="1"/>
          <p:nvPr/>
        </p:nvSpPr>
        <p:spPr>
          <a:xfrm>
            <a:off x="683568" y="1008436"/>
            <a:ext cx="7992888" cy="32932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'http://code.jquery.com/jquery-3.1.1.min.js'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`/first/req/post/`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});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47432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68921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AJAX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/>
              <a:t>jQuery (POST - JSON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7EF7C-4C28-4FC8-9E85-B5E5E12B7E01}"/>
              </a:ext>
            </a:extLst>
          </p:cNvPr>
          <p:cNvSpPr txBox="1"/>
          <p:nvPr/>
        </p:nvSpPr>
        <p:spPr>
          <a:xfrm>
            <a:off x="683568" y="1008436"/>
            <a:ext cx="7992888" cy="37548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`/first/req/json/`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'application/json'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376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501139" cy="871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React </a:t>
            </a:r>
            <a:r>
              <a:rPr lang="ko-KR" altLang="en-US" dirty="0">
                <a:latin typeface="+mn-ea"/>
              </a:rPr>
              <a:t>변환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 </a:t>
            </a:r>
            <a:r>
              <a:rPr lang="en-US" altLang="ko-KR" dirty="0">
                <a:latin typeface="+mn-ea"/>
              </a:rPr>
              <a:t>&lt;</a:t>
            </a:r>
            <a:r>
              <a:rPr lang="en-US" altLang="ko-KR" dirty="0" err="1">
                <a:latin typeface="+mn-ea"/>
              </a:rPr>
              <a:t>nav</a:t>
            </a:r>
            <a:r>
              <a:rPr lang="en-US" altLang="ko-KR" dirty="0">
                <a:latin typeface="+mn-ea"/>
              </a:rPr>
              <a:t>&gt;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 TOC(Table </a:t>
            </a:r>
            <a:r>
              <a:rPr lang="en-US" altLang="ko-KR">
                <a:latin typeface="+mn-ea"/>
                <a:sym typeface="Wingdings" panose="05000000000000000000" pitchFamily="2" charset="2"/>
              </a:rPr>
              <a:t>Of Contents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) class (Component)</a:t>
            </a:r>
            <a:endParaRPr lang="en-US" altLang="ko-KR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5576" y="990253"/>
            <a:ext cx="7704856" cy="18374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it-IT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&lt;nav&gt;</a:t>
            </a:r>
            <a:endParaRPr lang="it-IT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it-IT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&lt;ul&gt;</a:t>
            </a:r>
            <a:endParaRPr lang="it-IT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it-IT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it-IT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it-IT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"1.html"</a:t>
            </a:r>
            <a:r>
              <a:rPr lang="it-IT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HTML</a:t>
            </a:r>
            <a:r>
              <a:rPr lang="it-IT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it-IT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it-IT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it-IT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it-IT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"2.html"</a:t>
            </a:r>
            <a:r>
              <a:rPr lang="it-IT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CSS</a:t>
            </a:r>
            <a:r>
              <a:rPr lang="it-IT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it-IT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it-IT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it-IT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it-IT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"3.html"</a:t>
            </a:r>
            <a:r>
              <a:rPr lang="it-IT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JavaScript</a:t>
            </a:r>
            <a:r>
              <a:rPr lang="it-IT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it-IT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it-IT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it-IT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&lt;/ul&gt;</a:t>
            </a:r>
            <a:endParaRPr lang="it-IT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it-IT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&lt;/nav&gt;</a:t>
            </a:r>
            <a:endParaRPr lang="it-IT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5576" y="2996952"/>
            <a:ext cx="7704856" cy="33332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TOC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          &lt;li&gt;&lt;a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"1.html"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          &lt;li&gt;&lt;a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"2.html"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          &lt;li&gt;&lt;a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"3.html"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JavaScript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709605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00452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AJAX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/>
              <a:t>Axios (GET)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7EF7C-4C28-4FC8-9E85-B5E5E12B7E01}"/>
              </a:ext>
            </a:extLst>
          </p:cNvPr>
          <p:cNvSpPr txBox="1"/>
          <p:nvPr/>
        </p:nvSpPr>
        <p:spPr>
          <a:xfrm>
            <a:off x="683568" y="1008436"/>
            <a:ext cx="7992888" cy="32932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"https://unpkg.com/axios/dist/axios.min.js"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'/first/req/get/'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params: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76265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52167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AJAX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/>
              <a:t>Axios (POST - Form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7EF7C-4C28-4FC8-9E85-B5E5E12B7E01}"/>
              </a:ext>
            </a:extLst>
          </p:cNvPr>
          <p:cNvSpPr txBox="1"/>
          <p:nvPr/>
        </p:nvSpPr>
        <p:spPr>
          <a:xfrm>
            <a:off x="683568" y="1008436"/>
            <a:ext cx="7992888" cy="4031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"https://unpkg.com/axios/dist/axios.min.js"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'/first/req/post/'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65610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54616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AJAX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/>
              <a:t>Axios (POST - JSON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77EF7C-4C28-4FC8-9E85-B5E5E12B7E01}"/>
              </a:ext>
            </a:extLst>
          </p:cNvPr>
          <p:cNvSpPr txBox="1"/>
          <p:nvPr/>
        </p:nvSpPr>
        <p:spPr>
          <a:xfrm>
            <a:off x="683568" y="1008436"/>
            <a:ext cx="7992888" cy="45243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"https://unpkg.com/axios/dist/axios.min.js"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'/first/req/json/'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'application/json'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53708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549695" cy="4193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AJAX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/>
              <a:t>GET :</a:t>
            </a:r>
            <a:r>
              <a:rPr lang="en-US" altLang="ko-KR">
                <a:sym typeface="Wingdings" panose="05000000000000000000" pitchFamily="2" charset="2"/>
              </a:rPr>
              <a:t> ? </a:t>
            </a:r>
            <a:r>
              <a:rPr lang="ko-KR" altLang="en-US">
                <a:sym typeface="Wingdings" panose="05000000000000000000" pitchFamily="2" charset="2"/>
              </a:rPr>
              <a:t>기호 다음 </a:t>
            </a:r>
            <a:r>
              <a:rPr lang="en-US" altLang="ko-KR">
                <a:sym typeface="Wingdings" panose="05000000000000000000" pitchFamily="2" charset="2"/>
              </a:rPr>
              <a:t>name=value </a:t>
            </a:r>
            <a:r>
              <a:rPr lang="ko-KR" altLang="en-US">
                <a:sym typeface="Wingdings" panose="05000000000000000000" pitchFamily="2" charset="2"/>
              </a:rPr>
              <a:t>형식으로 입력 </a:t>
            </a:r>
            <a:r>
              <a:rPr lang="en-US" altLang="ko-KR">
                <a:sym typeface="Wingdings" panose="05000000000000000000" pitchFamily="2" charset="2"/>
              </a:rPr>
              <a:t>(Query Parameter)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POST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Form Data </a:t>
            </a:r>
            <a:r>
              <a:rPr lang="en-US" altLang="ko-KR">
                <a:sym typeface="Wingdings" panose="05000000000000000000" pitchFamily="2" charset="2"/>
              </a:rPr>
              <a:t>: FormData </a:t>
            </a:r>
            <a:r>
              <a:rPr lang="ko-KR" altLang="en-US">
                <a:sym typeface="Wingdings" panose="05000000000000000000" pitchFamily="2" charset="2"/>
              </a:rPr>
              <a:t>객체 생성 후 데이터 입력</a:t>
            </a: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ym typeface="Wingdings" panose="05000000000000000000" pitchFamily="2" charset="2"/>
              </a:rPr>
              <a:t>        - JSON Data ( Content-Type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: application/json 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ym typeface="Wingdings" panose="05000000000000000000" pitchFamily="2" charset="2"/>
              </a:rPr>
              <a:t>          </a:t>
            </a:r>
            <a:r>
              <a:rPr lang="ko-KR" altLang="en-US">
                <a:sym typeface="Wingdings" panose="05000000000000000000" pitchFamily="2" charset="2"/>
              </a:rPr>
              <a:t>ㆍ</a:t>
            </a:r>
            <a:r>
              <a:rPr lang="en-US" altLang="ko-KR">
                <a:sym typeface="Wingdings" panose="05000000000000000000" pitchFamily="2" charset="2"/>
              </a:rPr>
              <a:t>JSON </a:t>
            </a:r>
            <a:r>
              <a:rPr lang="ko-KR" altLang="en-US">
                <a:sym typeface="Wingdings" panose="05000000000000000000" pitchFamily="2" charset="2"/>
              </a:rPr>
              <a:t>문자열 데이터 입력</a:t>
            </a: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ym typeface="Wingdings" panose="05000000000000000000" pitchFamily="2" charset="2"/>
              </a:rPr>
              <a:t>             1) FormData  JSON </a:t>
            </a:r>
            <a:r>
              <a:rPr lang="ko-KR" altLang="en-US">
                <a:sym typeface="Wingdings" panose="05000000000000000000" pitchFamily="2" charset="2"/>
              </a:rPr>
              <a:t>문자열 </a:t>
            </a: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ym typeface="Wingdings" panose="05000000000000000000" pitchFamily="2" charset="2"/>
              </a:rPr>
              <a:t>             2) Object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JSON </a:t>
            </a:r>
            <a:r>
              <a:rPr lang="ko-KR" altLang="en-US">
                <a:sym typeface="Wingdings" panose="05000000000000000000" pitchFamily="2" charset="2"/>
              </a:rPr>
              <a:t>문자열</a:t>
            </a: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F7FD4-6B41-46C0-A64B-161CE31D6138}"/>
              </a:ext>
            </a:extLst>
          </p:cNvPr>
          <p:cNvSpPr txBox="1"/>
          <p:nvPr/>
        </p:nvSpPr>
        <p:spPr>
          <a:xfrm>
            <a:off x="1874402" y="3125341"/>
            <a:ext cx="457661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4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sz="14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4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fromEntries</a:t>
            </a:r>
            <a:r>
              <a:rPr lang="en-US" altLang="ko-KR" sz="14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4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lang="ko-KR" alt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D6C88F-E68D-42F7-ADA9-E2416A23745E}"/>
              </a:ext>
            </a:extLst>
          </p:cNvPr>
          <p:cNvSpPr txBox="1"/>
          <p:nvPr/>
        </p:nvSpPr>
        <p:spPr>
          <a:xfrm>
            <a:off x="1874402" y="3933056"/>
            <a:ext cx="457661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69295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CB7D87-6C05-4062-B0AC-5F94C49B0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20688"/>
            <a:ext cx="7772400" cy="1470025"/>
          </a:xfrm>
        </p:spPr>
        <p:txBody>
          <a:bodyPr/>
          <a:lstStyle/>
          <a:p>
            <a:r>
              <a:rPr lang="ko-KR" altLang="en-US"/>
              <a:t>외부 </a:t>
            </a:r>
            <a:r>
              <a:rPr lang="en-US" altLang="ko-KR"/>
              <a:t>API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연동하여 </a:t>
            </a:r>
            <a:br>
              <a:rPr lang="en-US" altLang="ko-KR"/>
            </a:br>
            <a:r>
              <a:rPr lang="ko-KR" altLang="en-US"/>
              <a:t>뉴스 앱 만들기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AA2FD52-2F63-4AB4-AFA4-7275FE1C5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64904"/>
            <a:ext cx="7772400" cy="3816424"/>
          </a:xfrm>
        </p:spPr>
        <p:txBody>
          <a:bodyPr>
            <a:normAutofit/>
          </a:bodyPr>
          <a:lstStyle/>
          <a:p>
            <a:pPr marL="514350" indent="-514350" algn="l">
              <a:buAutoNum type="arabicPeriod"/>
            </a:pPr>
            <a:r>
              <a:rPr lang="ko-KR" altLang="en-US" sz="2800">
                <a:solidFill>
                  <a:schemeClr val="tx1"/>
                </a:solidFill>
              </a:rPr>
              <a:t>프로젝트 생성</a:t>
            </a:r>
            <a:endParaRPr lang="en-US" altLang="ko-KR" sz="2800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en-US" altLang="ko-KR" sz="2800">
                <a:solidFill>
                  <a:schemeClr val="tx1"/>
                </a:solidFill>
              </a:rPr>
              <a:t>Axios API </a:t>
            </a:r>
            <a:r>
              <a:rPr lang="ko-KR" altLang="en-US" sz="2800">
                <a:solidFill>
                  <a:schemeClr val="tx1"/>
                </a:solidFill>
              </a:rPr>
              <a:t>동작 확인</a:t>
            </a:r>
            <a:endParaRPr lang="en-US" altLang="ko-KR" sz="2800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en-US" altLang="ko-KR" sz="2800">
                <a:solidFill>
                  <a:schemeClr val="tx1"/>
                </a:solidFill>
              </a:rPr>
              <a:t>News API</a:t>
            </a:r>
            <a:r>
              <a:rPr lang="ko-KR" altLang="en-US" sz="2800">
                <a:solidFill>
                  <a:schemeClr val="tx1"/>
                </a:solidFill>
              </a:rPr>
              <a:t> 키 발급</a:t>
            </a:r>
            <a:endParaRPr lang="en-US" altLang="ko-KR" sz="2800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en-US" altLang="ko-KR" sz="2800">
                <a:solidFill>
                  <a:schemeClr val="tx1"/>
                </a:solidFill>
              </a:rPr>
              <a:t>UI </a:t>
            </a:r>
            <a:r>
              <a:rPr lang="ko-KR" altLang="en-US" sz="2800">
                <a:solidFill>
                  <a:schemeClr val="tx1"/>
                </a:solidFill>
              </a:rPr>
              <a:t>만들기</a:t>
            </a:r>
            <a:endParaRPr lang="en-US" altLang="ko-KR" sz="2800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ko-KR" altLang="en-US" sz="2800">
                <a:solidFill>
                  <a:schemeClr val="tx1"/>
                </a:solidFill>
              </a:rPr>
              <a:t>데이터 연동하기</a:t>
            </a:r>
            <a:endParaRPr lang="en-US" altLang="ko-KR" sz="2800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ko-KR" altLang="en-US" sz="2800">
                <a:solidFill>
                  <a:schemeClr val="tx1"/>
                </a:solidFill>
              </a:rPr>
              <a:t>카테고리 기능 구현하기</a:t>
            </a:r>
            <a:endParaRPr lang="en-US" altLang="ko-KR" sz="2800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ko-KR" altLang="en-US" sz="2800">
                <a:solidFill>
                  <a:schemeClr val="tx1"/>
                </a:solidFill>
              </a:rPr>
              <a:t>리액트 라우터 적용하기</a:t>
            </a:r>
            <a:endParaRPr lang="en-US" altLang="ko-KR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32673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725559" cy="544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프로젝트 생성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프로젝트명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: news-app </a:t>
            </a: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라이브러리 추가 설치 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- npm install axios styled-components react-router-dom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DE64DA-92F0-4906-9990-09C8C7F13FB7}"/>
              </a:ext>
            </a:extLst>
          </p:cNvPr>
          <p:cNvSpPr txBox="1"/>
          <p:nvPr/>
        </p:nvSpPr>
        <p:spPr>
          <a:xfrm>
            <a:off x="4572000" y="2304634"/>
            <a:ext cx="3081164" cy="18913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/>
              <a:t>컴포넌트 구성</a:t>
            </a:r>
            <a:endParaRPr lang="en-US" altLang="ko-KR" sz="1600" b="1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/>
              <a:t>NewsPage : </a:t>
            </a:r>
            <a:r>
              <a:rPr lang="ko-KR" altLang="en-US" sz="1600"/>
              <a:t>기본 화면</a:t>
            </a:r>
            <a:endParaRPr lang="en-US" altLang="ko-KR" sz="160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/>
              <a:t>Categories : </a:t>
            </a:r>
            <a:r>
              <a:rPr lang="ko-KR" altLang="en-US" sz="1600"/>
              <a:t>분류 메뉴</a:t>
            </a:r>
            <a:endParaRPr lang="en-US" altLang="ko-KR" sz="160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/>
              <a:t>NewsList : </a:t>
            </a:r>
            <a:r>
              <a:rPr lang="ko-KR" altLang="en-US" sz="1600"/>
              <a:t>뉴스 목록</a:t>
            </a:r>
            <a:endParaRPr lang="en-US" altLang="ko-KR" sz="160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/>
              <a:t>NewsItem : </a:t>
            </a:r>
            <a:r>
              <a:rPr lang="ko-KR" altLang="en-US" sz="1600"/>
              <a:t>뉴스 상세 내용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379BC35-2B58-47DB-A808-15B16E87A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1" y="1052736"/>
            <a:ext cx="3324224" cy="314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070610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065537" cy="87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A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xios API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동작 확인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JSONPlaceHolder API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불러오기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52629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'axios'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'https://jsonplaceholder.typicode.com/todos/1/'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</a:p>
          <a:p>
            <a:r>
              <a:rPr lang="en-US" altLang="ko-KR" sz="1400">
                <a:solidFill>
                  <a:srgbClr val="8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불러오기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</a:p>
          <a:p>
            <a:r>
              <a:rPr lang="en-US" altLang="ko-KR" sz="1400">
                <a:solidFill>
                  <a:srgbClr val="8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&lt;textarea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rows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{true}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39C04F-2597-44A3-B8CA-807E5BE10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060" y="3428999"/>
            <a:ext cx="2556021" cy="1483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131020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166251" cy="87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A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xios API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동작 확인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async, await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문법 적용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46166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'axios'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'https://jsonplaceholder.typicode.com/todos/1/'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setData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D39C04F-2597-44A3-B8CA-807E5BE10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060" y="3428999"/>
            <a:ext cx="2556021" cy="1483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CC238BA-C057-427E-B12D-17174C65939F}"/>
              </a:ext>
            </a:extLst>
          </p:cNvPr>
          <p:cNvSpPr/>
          <p:nvPr/>
        </p:nvSpPr>
        <p:spPr>
          <a:xfrm>
            <a:off x="2691849" y="2452607"/>
            <a:ext cx="587060" cy="2167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6AE6A8F-B575-404B-9833-0C8823F2E9F0}"/>
              </a:ext>
            </a:extLst>
          </p:cNvPr>
          <p:cNvSpPr/>
          <p:nvPr/>
        </p:nvSpPr>
        <p:spPr>
          <a:xfrm>
            <a:off x="3185994" y="2872861"/>
            <a:ext cx="587060" cy="2167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61528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89837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News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API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발급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newsapi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가입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-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hlinkClick r:id="rId3"/>
              </a:rPr>
              <a:t>https://newsapi.org/register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676C30-6F3F-4EEC-9EE5-378CEB923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273" y="1484784"/>
            <a:ext cx="2120859" cy="4869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C3592C9-DB70-43B1-A2CF-3D32938544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9333" y="1484784"/>
            <a:ext cx="2120859" cy="3495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69593A-894C-44AA-BE27-0C1F99F71A5D}"/>
              </a:ext>
            </a:extLst>
          </p:cNvPr>
          <p:cNvSpPr txBox="1"/>
          <p:nvPr/>
        </p:nvSpPr>
        <p:spPr>
          <a:xfrm>
            <a:off x="4179333" y="5373216"/>
            <a:ext cx="45766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>
                <a:effectLst/>
                <a:latin typeface="Menlo"/>
              </a:rPr>
              <a:t>API Key</a:t>
            </a:r>
          </a:p>
          <a:p>
            <a:r>
              <a:rPr lang="en-US" altLang="ko-KR" b="0" i="0">
                <a:solidFill>
                  <a:srgbClr val="BD4147"/>
                </a:solidFill>
                <a:effectLst/>
                <a:latin typeface="Menlo"/>
              </a:rPr>
              <a:t>ex) 9f5baf7d9f3f42879a20d7d19d9886e4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8584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588133" cy="5163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News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API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키 발급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전체 뉴스 불러오기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0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특정 카테고리 뉴스 불러오기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● 한국 뉴스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API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문서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-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hlinkClick r:id="rId3"/>
              </a:rPr>
              <a:t>https://newsapi.org/s/south-korea-news-api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65414E-5460-498F-934E-F6D45F24C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1017672"/>
            <a:ext cx="7416824" cy="292388"/>
          </a:xfrm>
          <a:prstGeom prst="rect">
            <a:avLst/>
          </a:prstGeom>
          <a:solidFill>
            <a:srgbClr val="272B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>
                <a:ln>
                  <a:noFill/>
                </a:ln>
                <a:solidFill>
                  <a:srgbClr val="18D689"/>
                </a:solidFill>
                <a:effectLst/>
                <a:latin typeface="Arial Unicode MS"/>
                <a:ea typeface="Menlo"/>
              </a:rPr>
              <a:t>GET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solidFill>
                  <a:srgbClr val="DDE4E8"/>
                </a:solidFill>
                <a:effectLst/>
                <a:latin typeface="Arial Unicode MS"/>
                <a:ea typeface="Menlo"/>
              </a:rPr>
              <a:t> https://newsapi.org/v2/top-headlines?country=</a:t>
            </a:r>
            <a:r>
              <a:rPr lang="en-US" altLang="ko-KR" sz="1300">
                <a:solidFill>
                  <a:srgbClr val="DDE4E8"/>
                </a:solidFill>
                <a:latin typeface="Arial Unicode MS"/>
                <a:ea typeface="Menlo"/>
              </a:rPr>
              <a:t>kr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solidFill>
                  <a:srgbClr val="DDE4E8"/>
                </a:solidFill>
                <a:effectLst/>
                <a:latin typeface="Arial Unicode MS"/>
                <a:ea typeface="Menlo"/>
              </a:rPr>
              <a:t>&amp;apiKey=API_KEY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EF7E04F-F41B-47A0-9D21-AA1CFA8F1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2776572"/>
            <a:ext cx="7416824" cy="292388"/>
          </a:xfrm>
          <a:prstGeom prst="rect">
            <a:avLst/>
          </a:prstGeom>
          <a:solidFill>
            <a:srgbClr val="272B2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300" b="0" i="0" u="none" strike="noStrike" cap="none" normalizeH="0" baseline="0">
                <a:ln>
                  <a:noFill/>
                </a:ln>
                <a:solidFill>
                  <a:srgbClr val="18D689"/>
                </a:solidFill>
                <a:effectLst/>
                <a:latin typeface="Arial Unicode MS"/>
                <a:ea typeface="Menlo"/>
              </a:rPr>
              <a:t>GET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solidFill>
                  <a:srgbClr val="DDE4E8"/>
                </a:solidFill>
                <a:effectLst/>
                <a:latin typeface="Arial Unicode MS"/>
                <a:ea typeface="Menlo"/>
              </a:rPr>
              <a:t> https://newsapi.org/v2/top-headlines?country=</a:t>
            </a:r>
            <a:r>
              <a:rPr kumimoji="0" lang="en-US" altLang="ko-KR" sz="1300" b="0" i="0" u="none" strike="noStrike" cap="none" normalizeH="0" baseline="0">
                <a:ln>
                  <a:noFill/>
                </a:ln>
                <a:solidFill>
                  <a:srgbClr val="DDE4E8"/>
                </a:solidFill>
                <a:effectLst/>
                <a:latin typeface="Arial Unicode MS"/>
                <a:ea typeface="Menlo"/>
              </a:rPr>
              <a:t>kr&amp;category=business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solidFill>
                  <a:srgbClr val="DDE4E8"/>
                </a:solidFill>
                <a:effectLst/>
                <a:latin typeface="Arial Unicode MS"/>
                <a:ea typeface="Menlo"/>
              </a:rPr>
              <a:t>&amp;apiKey=API_KEY</a:t>
            </a:r>
            <a:r>
              <a:rPr kumimoji="0" lang="ko-KR" altLang="ko-KR" sz="13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ko-KR" altLang="ko-KR" sz="13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B950D-3277-45F3-8452-9F8215823909}"/>
              </a:ext>
            </a:extLst>
          </p:cNvPr>
          <p:cNvSpPr txBox="1"/>
          <p:nvPr/>
        </p:nvSpPr>
        <p:spPr>
          <a:xfrm>
            <a:off x="1043608" y="3081734"/>
            <a:ext cx="7416824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https://newsapi.org/v2/top-headlines</a:t>
            </a:r>
          </a:p>
          <a:p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?country=kr&amp;</a:t>
            </a:r>
            <a:r>
              <a:rPr lang="en-US" altLang="ko-KR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category=business</a:t>
            </a:r>
          </a:p>
          <a:p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&amp;apiKey=9f5baf7d9f3f42879a20d7d19d9886e4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1B3C84-B486-4DCA-9EEE-48FF13D1074B}"/>
              </a:ext>
            </a:extLst>
          </p:cNvPr>
          <p:cNvSpPr txBox="1"/>
          <p:nvPr/>
        </p:nvSpPr>
        <p:spPr>
          <a:xfrm>
            <a:off x="1043608" y="1281534"/>
            <a:ext cx="741682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https://newsapi.org/v2/top-headlines</a:t>
            </a:r>
          </a:p>
          <a:p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?country=kr&amp;apiKey=9f5baf7d9f3f42879a20d7d19d9886e4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4B3D62-AEFF-42E1-99D6-6E76C13A5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5286254"/>
            <a:ext cx="3728640" cy="108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2861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118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React </a:t>
            </a:r>
            <a:r>
              <a:rPr lang="ko-KR" altLang="en-US" dirty="0">
                <a:latin typeface="+mn-ea"/>
              </a:rPr>
              <a:t>변환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</a:rPr>
              <a:t>TOC Component </a:t>
            </a:r>
            <a:r>
              <a:rPr lang="ko-KR" altLang="en-US" dirty="0">
                <a:latin typeface="+mn-ea"/>
              </a:rPr>
              <a:t>적용</a:t>
            </a:r>
            <a:endParaRPr lang="en-US" altLang="ko-KR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55576" y="990253"/>
            <a:ext cx="7704856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Subject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Subject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TOC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TOC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60" y="2996952"/>
            <a:ext cx="5256584" cy="2982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6150322" y="4415025"/>
            <a:ext cx="898178" cy="38483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200244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24401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UI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만들기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각 뉴스 데이터에 보여질 필드를 확인하여 요소 작성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03816D-2269-4C46-85CB-A3DE20B9446B}"/>
              </a:ext>
            </a:extLst>
          </p:cNvPr>
          <p:cNvSpPr/>
          <p:nvPr/>
        </p:nvSpPr>
        <p:spPr>
          <a:xfrm>
            <a:off x="875983" y="1319570"/>
            <a:ext cx="7776864" cy="541071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'styled-components'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NewsItemBlock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display: flex;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.thumbnail {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margin-right: 1rem;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img {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display: block;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width: 160px;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height: 100px;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object-fit: cover;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.contents {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h2 {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margin: 0;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a { color: black; 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p {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margin: 0;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line-height: 1.5;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margin-top: 0.5rem;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white-space: normal;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&amp; + &amp; { margin-top: 3rem; 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456E6-89B6-4422-951C-EBDEE5141D36}"/>
              </a:ext>
            </a:extLst>
          </p:cNvPr>
          <p:cNvSpPr txBox="1"/>
          <p:nvPr/>
        </p:nvSpPr>
        <p:spPr>
          <a:xfrm>
            <a:off x="899591" y="980728"/>
            <a:ext cx="2663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components/NewsItem.js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118993897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24401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UI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만들기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각 뉴스 데이터에 보여질 필드를 확인하여 요소 작성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03816D-2269-4C46-85CB-A3DE20B9446B}"/>
              </a:ext>
            </a:extLst>
          </p:cNvPr>
          <p:cNvSpPr/>
          <p:nvPr/>
        </p:nvSpPr>
        <p:spPr>
          <a:xfrm>
            <a:off x="875983" y="1319570"/>
            <a:ext cx="7776864" cy="52629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NewsItem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urlToImage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NewsItemBlock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"thumbnail"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"_blank"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&lt;img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urlToImage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"thumbnail"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"contents"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"_blank"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NewsItemBlock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NewsItem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456E6-89B6-4422-951C-EBDEE5141D36}"/>
              </a:ext>
            </a:extLst>
          </p:cNvPr>
          <p:cNvSpPr txBox="1"/>
          <p:nvPr/>
        </p:nvSpPr>
        <p:spPr>
          <a:xfrm>
            <a:off x="899591" y="980728"/>
            <a:ext cx="2663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components/NewsItem.js</a:t>
            </a:r>
            <a:endParaRPr lang="ko-KR" altLang="en-US" sz="1600" b="1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72543DC-79CB-4A03-A207-BB241B19B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5027168"/>
            <a:ext cx="3767788" cy="1066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699678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182934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UI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만들기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뉴스 목록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03816D-2269-4C46-85CB-A3DE20B9446B}"/>
              </a:ext>
            </a:extLst>
          </p:cNvPr>
          <p:cNvSpPr/>
          <p:nvPr/>
        </p:nvSpPr>
        <p:spPr>
          <a:xfrm>
            <a:off x="875983" y="1319570"/>
            <a:ext cx="7776864" cy="4031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'styled-components'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NewsItem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'./NewsItem'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NewsListBlock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box-sizing: border-box;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padding-bottom: 3rem;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width: 768px;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margin: 0 auto;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margin-top: 2rem;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@media screen and (max-width: 768px) {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width: 100%;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padding-left: 1rem;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padding-right: 1rem;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456E6-89B6-4422-951C-EBDEE5141D36}"/>
              </a:ext>
            </a:extLst>
          </p:cNvPr>
          <p:cNvSpPr txBox="1"/>
          <p:nvPr/>
        </p:nvSpPr>
        <p:spPr>
          <a:xfrm>
            <a:off x="899591" y="980728"/>
            <a:ext cx="2555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components/NewsList.js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70670173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182934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UI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만들기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뉴스 목록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03816D-2269-4C46-85CB-A3DE20B9446B}"/>
              </a:ext>
            </a:extLst>
          </p:cNvPr>
          <p:cNvSpPr/>
          <p:nvPr/>
        </p:nvSpPr>
        <p:spPr>
          <a:xfrm>
            <a:off x="875983" y="1319570"/>
            <a:ext cx="7776864" cy="427809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sampleArticle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description: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'http://ggoreb.com'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urlToImage: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'https://via.placeholder.com/160'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NewsList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NewsListBlock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NewsItem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sampleArticle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NewsItem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sampleArticle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NewsItem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sampleArticle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NewsListBlock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NewsList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456E6-89B6-4422-951C-EBDEE5141D36}"/>
              </a:ext>
            </a:extLst>
          </p:cNvPr>
          <p:cNvSpPr txBox="1"/>
          <p:nvPr/>
        </p:nvSpPr>
        <p:spPr>
          <a:xfrm>
            <a:off x="899591" y="980728"/>
            <a:ext cx="2555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components/NewsList.js</a:t>
            </a:r>
            <a:endParaRPr lang="ko-KR" altLang="en-US" sz="16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8596A5-6834-4D6C-B09D-FE4386932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3867542"/>
            <a:ext cx="2903692" cy="25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31549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149592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UI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만들기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03816D-2269-4C46-85CB-A3DE20B9446B}"/>
              </a:ext>
            </a:extLst>
          </p:cNvPr>
          <p:cNvSpPr/>
          <p:nvPr/>
        </p:nvSpPr>
        <p:spPr>
          <a:xfrm>
            <a:off x="875983" y="959530"/>
            <a:ext cx="7776864" cy="18158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NewsList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"./components/NewsList"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NewsList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456E6-89B6-4422-951C-EBDEE5141D36}"/>
              </a:ext>
            </a:extLst>
          </p:cNvPr>
          <p:cNvSpPr txBox="1"/>
          <p:nvPr/>
        </p:nvSpPr>
        <p:spPr>
          <a:xfrm>
            <a:off x="899591" y="62068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8596A5-6834-4D6C-B09D-FE4386932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3507502"/>
            <a:ext cx="2903692" cy="2546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481421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19483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 연동하기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뉴스 목록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03816D-2269-4C46-85CB-A3DE20B9446B}"/>
              </a:ext>
            </a:extLst>
          </p:cNvPr>
          <p:cNvSpPr/>
          <p:nvPr/>
        </p:nvSpPr>
        <p:spPr>
          <a:xfrm>
            <a:off x="875983" y="1319570"/>
            <a:ext cx="7776864" cy="50167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NewsList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articles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setArticles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loading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setLoading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setLoading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'https://newsapi.org/v2/top-headlines'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'?country=kr&amp;apiKey=9f5baf7d9f3f42879a20d7d19d9886e4'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setArticles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articles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setLoading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 []);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456E6-89B6-4422-951C-EBDEE5141D36}"/>
              </a:ext>
            </a:extLst>
          </p:cNvPr>
          <p:cNvSpPr txBox="1"/>
          <p:nvPr/>
        </p:nvSpPr>
        <p:spPr>
          <a:xfrm>
            <a:off x="899591" y="980728"/>
            <a:ext cx="2555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components/NewsList.js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101129586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19483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 연동하기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뉴스 목록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03816D-2269-4C46-85CB-A3DE20B9446B}"/>
              </a:ext>
            </a:extLst>
          </p:cNvPr>
          <p:cNvSpPr/>
          <p:nvPr/>
        </p:nvSpPr>
        <p:spPr>
          <a:xfrm>
            <a:off x="875983" y="1319570"/>
            <a:ext cx="7776864" cy="45243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loading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NewsListBlock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대기 중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NewsListBlock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articles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NewsListBlock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articles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NewsItem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article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})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NewsListBlock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NewsList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456E6-89B6-4422-951C-EBDEE5141D36}"/>
              </a:ext>
            </a:extLst>
          </p:cNvPr>
          <p:cNvSpPr txBox="1"/>
          <p:nvPr/>
        </p:nvSpPr>
        <p:spPr>
          <a:xfrm>
            <a:off x="899591" y="980728"/>
            <a:ext cx="2555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components/NewsList.js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92545998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19483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데이터 연동하기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뉴스 목록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074E87-D1BA-4C28-A8B8-B5B32EBF3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124744"/>
            <a:ext cx="5858900" cy="5085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360971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73263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카테고리 기능 구현하기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business / science / entertainment / sports / health / technology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03816D-2269-4C46-85CB-A3DE20B9446B}"/>
              </a:ext>
            </a:extLst>
          </p:cNvPr>
          <p:cNvSpPr/>
          <p:nvPr/>
        </p:nvSpPr>
        <p:spPr>
          <a:xfrm>
            <a:off x="875983" y="1319570"/>
            <a:ext cx="7776864" cy="53469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7000"/>
              </a:lnSpc>
            </a:pP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'styled-components'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7000"/>
              </a:lnSpc>
            </a:pP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pPr>
              <a:lnSpc>
                <a:spcPct val="97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전체보기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ct val="97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'business'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비즈니스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ct val="97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'entertainment'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엔터테인먼트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ct val="97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'health'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건강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ct val="97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'science'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과학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ct val="97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'sports'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스포츠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ct val="97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'technology'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기술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pPr>
              <a:lnSpc>
                <a:spcPct val="97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97000"/>
              </a:lnSpc>
            </a:pP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CategoriesBlock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7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display: flex;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7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padding: 1rem;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7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width: 768px;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7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margin: 0 auto;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7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@media screen and (max-width: 768px) {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7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width: 100%;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7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overflow-x: auto;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7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7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456E6-89B6-4422-951C-EBDEE5141D36}"/>
              </a:ext>
            </a:extLst>
          </p:cNvPr>
          <p:cNvSpPr txBox="1"/>
          <p:nvPr/>
        </p:nvSpPr>
        <p:spPr>
          <a:xfrm>
            <a:off x="899591" y="980728"/>
            <a:ext cx="2718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components/Categories.js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946063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73263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카테고리 기능 구현하기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business / science / entertainment / sports / health / technology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03816D-2269-4C46-85CB-A3DE20B9446B}"/>
              </a:ext>
            </a:extLst>
          </p:cNvPr>
          <p:cNvSpPr/>
          <p:nvPr/>
        </p:nvSpPr>
        <p:spPr>
          <a:xfrm>
            <a:off x="875983" y="1319570"/>
            <a:ext cx="7776864" cy="4031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font-size: 1.125rem;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cursor: pointer;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white-space: pre;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text-decoration: none;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color: inherit;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padding-bottom: 0.25rem;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&amp;:hover {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color: #495057;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&amp; + &amp; {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margin-left: 1rem;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456E6-89B6-4422-951C-EBDEE5141D36}"/>
              </a:ext>
            </a:extLst>
          </p:cNvPr>
          <p:cNvSpPr txBox="1"/>
          <p:nvPr/>
        </p:nvSpPr>
        <p:spPr>
          <a:xfrm>
            <a:off x="899591" y="980728"/>
            <a:ext cx="2718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components/Categories.js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196355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02331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Node.js (NPM)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86" y="620688"/>
            <a:ext cx="8070678" cy="59766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0454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React </a:t>
            </a:r>
            <a:r>
              <a:rPr lang="ko-KR" altLang="en-US" dirty="0">
                <a:latin typeface="+mn-ea"/>
              </a:rPr>
              <a:t>변환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 </a:t>
            </a:r>
            <a:r>
              <a:rPr lang="en-US" altLang="ko-KR" dirty="0">
                <a:latin typeface="+mn-ea"/>
              </a:rPr>
              <a:t>&lt;article&gt;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 Content class (Component)</a:t>
            </a:r>
            <a:endParaRPr lang="en-US" altLang="ko-KR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55576" y="990253"/>
            <a:ext cx="7704856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&lt;article&gt;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HTML is 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HyperText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Markup Language.</a:t>
            </a: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&lt;/article&gt;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55576" y="2388944"/>
            <a:ext cx="7704856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&lt;article&gt;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HTML is 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HyperText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Markup Language.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&lt;/article&gt;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6170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73263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카테고리 기능 구현하기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business / science / entertainment / sports / health / technology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03816D-2269-4C46-85CB-A3DE20B9446B}"/>
              </a:ext>
            </a:extLst>
          </p:cNvPr>
          <p:cNvSpPr/>
          <p:nvPr/>
        </p:nvSpPr>
        <p:spPr>
          <a:xfrm>
            <a:off x="875983" y="1319570"/>
            <a:ext cx="7776864" cy="28007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CategoriesBlock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))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CategoriesBlock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456E6-89B6-4422-951C-EBDEE5141D36}"/>
              </a:ext>
            </a:extLst>
          </p:cNvPr>
          <p:cNvSpPr txBox="1"/>
          <p:nvPr/>
        </p:nvSpPr>
        <p:spPr>
          <a:xfrm>
            <a:off x="899591" y="980728"/>
            <a:ext cx="2718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components/Categories.js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93153971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73263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카테고리 기능 구현하기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business / science / entertainment / sports / health / technology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03816D-2269-4C46-85CB-A3DE20B9446B}"/>
              </a:ext>
            </a:extLst>
          </p:cNvPr>
          <p:cNvSpPr/>
          <p:nvPr/>
        </p:nvSpPr>
        <p:spPr>
          <a:xfrm>
            <a:off x="875983" y="1319570"/>
            <a:ext cx="7776864" cy="32932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"./components/NewsList"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"./components/Categories"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NewsList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456E6-89B6-4422-951C-EBDEE5141D36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C739FB-190B-4484-95D0-897AA948E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2113838"/>
            <a:ext cx="5138820" cy="4460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717379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06433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카테고리 기능 구현하기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카테고리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active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상태에 따라 스타일 적용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03816D-2269-4C46-85CB-A3DE20B9446B}"/>
              </a:ext>
            </a:extLst>
          </p:cNvPr>
          <p:cNvSpPr/>
          <p:nvPr/>
        </p:nvSpPr>
        <p:spPr>
          <a:xfrm>
            <a:off x="875983" y="1319570"/>
            <a:ext cx="7776864" cy="52629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'styled-components'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endParaRPr lang="en-US" altLang="ko-KR" sz="1600" b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</a:p>
          <a:p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 spc="-4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font-weight: 600;</a:t>
            </a:r>
            <a:r>
              <a:rPr lang="en-US" altLang="ko-KR" sz="16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spc="-4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border-bottom: 2px solid #22b8cf;</a:t>
            </a:r>
            <a:r>
              <a:rPr lang="en-US" altLang="ko-KR" sz="16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spc="-4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color: #22b8cf;</a:t>
            </a:r>
            <a:endParaRPr lang="en-US" altLang="ko-KR" sz="1600" b="0" spc="-4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&amp;:hover {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color: #3bc9db;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`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onSelect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CategoriesBlock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onSelect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>
                <a:solidFill>
                  <a:srgbClr val="800000"/>
                </a:solidFill>
                <a:latin typeface="Consolas" panose="020B0609020204030204" pitchFamily="49" charset="0"/>
              </a:rPr>
              <a:t>        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456E6-89B6-4422-951C-EBDEE5141D36}"/>
              </a:ext>
            </a:extLst>
          </p:cNvPr>
          <p:cNvSpPr txBox="1"/>
          <p:nvPr/>
        </p:nvSpPr>
        <p:spPr>
          <a:xfrm>
            <a:off x="899591" y="980728"/>
            <a:ext cx="2718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components/Categories.js</a:t>
            </a:r>
            <a:endParaRPr lang="ko-KR" altLang="en-US" sz="1600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4077C6A-C5A9-4B5A-A80E-191D91B2AFED}"/>
              </a:ext>
            </a:extLst>
          </p:cNvPr>
          <p:cNvSpPr/>
          <p:nvPr/>
        </p:nvSpPr>
        <p:spPr>
          <a:xfrm>
            <a:off x="2626500" y="1335831"/>
            <a:ext cx="827899" cy="3082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A8B3A27-1238-409C-A96D-074A2F4D5F26}"/>
              </a:ext>
            </a:extLst>
          </p:cNvPr>
          <p:cNvSpPr/>
          <p:nvPr/>
        </p:nvSpPr>
        <p:spPr>
          <a:xfrm>
            <a:off x="1088646" y="2790558"/>
            <a:ext cx="7427281" cy="17999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04D4CE-5A99-4FFB-BD61-2DA802F286B3}"/>
              </a:ext>
            </a:extLst>
          </p:cNvPr>
          <p:cNvSpPr/>
          <p:nvPr/>
        </p:nvSpPr>
        <p:spPr>
          <a:xfrm>
            <a:off x="1823630" y="5754256"/>
            <a:ext cx="5750188" cy="5264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7FFF842-DDCB-425A-9A56-8FBA36B67FE7}"/>
              </a:ext>
            </a:extLst>
          </p:cNvPr>
          <p:cNvSpPr/>
          <p:nvPr/>
        </p:nvSpPr>
        <p:spPr>
          <a:xfrm>
            <a:off x="3174379" y="4770934"/>
            <a:ext cx="2247365" cy="2628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009327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06433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카테고리 기능 구현하기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카테고리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active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상태에 따라 스타일 적용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03816D-2269-4C46-85CB-A3DE20B9446B}"/>
              </a:ext>
            </a:extLst>
          </p:cNvPr>
          <p:cNvSpPr/>
          <p:nvPr/>
        </p:nvSpPr>
        <p:spPr>
          <a:xfrm>
            <a:off x="875983" y="1319570"/>
            <a:ext cx="7776864" cy="50167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"./components/NewsList"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"./components/Categories"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setCategory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onSelect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setCategory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[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onSelect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onSelect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NewsList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456E6-89B6-4422-951C-EBDEE5141D36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90165832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06433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카테고리 기능 구현하기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카테고리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active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상태에 따라 스타일 적용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37D311-9D30-486C-88BC-C5ACDCE6B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7" y="1124744"/>
            <a:ext cx="5858900" cy="5018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70131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53201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카테고리 기능 구현하기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선택된 카테고리의 데이터 호출하기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903816D-2269-4C46-85CB-A3DE20B9446B}"/>
              </a:ext>
            </a:extLst>
          </p:cNvPr>
          <p:cNvSpPr/>
          <p:nvPr/>
        </p:nvSpPr>
        <p:spPr>
          <a:xfrm>
            <a:off x="875983" y="1319570"/>
            <a:ext cx="7776864" cy="52629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NewsList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articles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setArticles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loading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setLoading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setLoading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 spc="-6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 spc="-6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6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 spc="-6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600" b="0" spc="-6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'all'</a:t>
            </a:r>
            <a:r>
              <a:rPr lang="en-US" altLang="ko-KR" sz="16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1600" b="0" spc="-6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6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600" b="0" spc="-6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`&amp;category=</a:t>
            </a:r>
            <a:r>
              <a:rPr lang="en-US" altLang="ko-KR" sz="1600" b="0" spc="-6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spc="-6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 spc="-6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spc="-6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'https://newsapi.org/v2/top-headlines?country=kr'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'&amp;apiKey=9f5baf7d9f3f42879a20d7d19d9886e4'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query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setArticles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articles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setLoading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}, [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456E6-89B6-4422-951C-EBDEE5141D36}"/>
              </a:ext>
            </a:extLst>
          </p:cNvPr>
          <p:cNvSpPr txBox="1"/>
          <p:nvPr/>
        </p:nvSpPr>
        <p:spPr>
          <a:xfrm>
            <a:off x="899591" y="980728"/>
            <a:ext cx="2555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components/NewsList.js</a:t>
            </a:r>
            <a:endParaRPr lang="ko-KR" altLang="en-US" sz="16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3CD70A-8F36-411F-8C55-F67481FF637C}"/>
              </a:ext>
            </a:extLst>
          </p:cNvPr>
          <p:cNvSpPr/>
          <p:nvPr/>
        </p:nvSpPr>
        <p:spPr>
          <a:xfrm>
            <a:off x="2961249" y="1335831"/>
            <a:ext cx="1121224" cy="3082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D1D9F6-6393-4B83-98DF-B92CC0DF17E5}"/>
              </a:ext>
            </a:extLst>
          </p:cNvPr>
          <p:cNvSpPr/>
          <p:nvPr/>
        </p:nvSpPr>
        <p:spPr>
          <a:xfrm>
            <a:off x="1488048" y="6234399"/>
            <a:ext cx="1153551" cy="2909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F7D4D7-7C3D-4054-BF04-194AE6971D2E}"/>
              </a:ext>
            </a:extLst>
          </p:cNvPr>
          <p:cNvSpPr/>
          <p:nvPr/>
        </p:nvSpPr>
        <p:spPr>
          <a:xfrm>
            <a:off x="1810326" y="3325092"/>
            <a:ext cx="6677891" cy="123767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FC250-F26D-45F3-A70B-9EA6C587FF3D}"/>
              </a:ext>
            </a:extLst>
          </p:cNvPr>
          <p:cNvSpPr txBox="1"/>
          <p:nvPr/>
        </p:nvSpPr>
        <p:spPr>
          <a:xfrm>
            <a:off x="2835720" y="6244192"/>
            <a:ext cx="2232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</a:rPr>
              <a:t>category props </a:t>
            </a:r>
            <a:r>
              <a:rPr lang="ko-KR" altLang="en-US" sz="1200" b="1">
                <a:solidFill>
                  <a:schemeClr val="accent6"/>
                </a:solidFill>
              </a:rPr>
              <a:t>변경 시 동작</a:t>
            </a:r>
          </a:p>
        </p:txBody>
      </p:sp>
    </p:spTree>
    <p:extLst>
      <p:ext uri="{BB962C8B-B14F-4D97-AF65-F5344CB8AC3E}">
        <p14:creationId xmlns:p14="http://schemas.microsoft.com/office/powerpoint/2010/main" val="345350038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06433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카테고리 기능 구현하기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카테고리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active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상태에 따라 스타일 적용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EEB9D2-217F-4D5B-A736-DB7380C4E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124745"/>
            <a:ext cx="3925982" cy="4518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3C6D81-0F00-43FA-BA3A-C7CA73A49F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481" y="1124745"/>
            <a:ext cx="3925983" cy="45186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2574145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8270341" cy="4332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리액트 라우터 적용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props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- category : URL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의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path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사용  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ex) localhost:3000/</a:t>
            </a:r>
            <a:r>
              <a:rPr lang="en-US" altLang="ko-KR" b="1" u="sng">
                <a:solidFill>
                  <a:prstClr val="black"/>
                </a:solidFill>
                <a:latin typeface="맑은 고딕" panose="020B0503020000020004" pitchFamily="50" charset="-127"/>
              </a:rPr>
              <a:t>entertainment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- onSelect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: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NavLink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의 선택 항목을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active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클래스로 지정하는 기능 사용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20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컴포넌트 구성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735568-8CD9-43E3-98CC-3860AF6E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844824"/>
            <a:ext cx="7488832" cy="1939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AE2FC80-7C16-4092-A2B2-FDCAD143EDD6}"/>
              </a:ext>
            </a:extLst>
          </p:cNvPr>
          <p:cNvSpPr/>
          <p:nvPr/>
        </p:nvSpPr>
        <p:spPr>
          <a:xfrm>
            <a:off x="2794995" y="1899250"/>
            <a:ext cx="742532" cy="16969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7496AFE-7AE5-4C5F-AFE6-9154AA18C810}"/>
              </a:ext>
            </a:extLst>
          </p:cNvPr>
          <p:cNvSpPr/>
          <p:nvPr/>
        </p:nvSpPr>
        <p:spPr>
          <a:xfrm>
            <a:off x="7297722" y="2494996"/>
            <a:ext cx="386933" cy="14660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8A6F4B1-D620-4D75-8684-CEC059D042D9}"/>
              </a:ext>
            </a:extLst>
          </p:cNvPr>
          <p:cNvSpPr/>
          <p:nvPr/>
        </p:nvSpPr>
        <p:spPr>
          <a:xfrm>
            <a:off x="467544" y="4869161"/>
            <a:ext cx="1203780" cy="8640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lvl="0" indent="0" algn="ctr" defTabSz="1466850" latinLnBrk="1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100" b="1" kern="1200"/>
              <a:t>App</a:t>
            </a:r>
            <a:endParaRPr lang="en-US" altLang="ko-KR" sz="1100" b="1" kern="1200">
              <a:solidFill>
                <a:schemeClr val="accent1"/>
              </a:solidFill>
            </a:endParaRPr>
          </a:p>
          <a:p>
            <a:pPr algn="ctr"/>
            <a:r>
              <a:rPr lang="en-US" altLang="ko-KR" sz="11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1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ko-KR" altLang="en-US" sz="1100" b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↳</a:t>
            </a:r>
            <a:r>
              <a:rPr lang="en-US" altLang="ko-KR" sz="11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1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ko-KR" sz="1100" b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ko-KR" altLang="en-US" sz="1100" b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↳</a:t>
            </a:r>
            <a:r>
              <a:rPr lang="en-US" altLang="ko-KR" sz="11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1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100">
              <a:solidFill>
                <a:schemeClr val="accent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EF24427-3415-4C7F-98E6-E6CC883ED092}"/>
              </a:ext>
            </a:extLst>
          </p:cNvPr>
          <p:cNvSpPr/>
          <p:nvPr/>
        </p:nvSpPr>
        <p:spPr>
          <a:xfrm>
            <a:off x="2154516" y="4869161"/>
            <a:ext cx="1203780" cy="864096"/>
          </a:xfrm>
          <a:prstGeom prst="rect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lvl="0" indent="0" algn="ctr" defTabSz="1466850" latinLnBrk="1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100" b="1" kern="1200"/>
              <a:t>NewsPage</a:t>
            </a:r>
            <a:endParaRPr lang="en-US" altLang="ko-KR" sz="1100" b="1" kern="1200">
              <a:solidFill>
                <a:schemeClr val="accent1"/>
              </a:solidFill>
            </a:endParaRPr>
          </a:p>
          <a:p>
            <a:pPr algn="ctr"/>
            <a:r>
              <a:rPr lang="en-US" altLang="ko-KR" sz="11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altLang="ko-KR" sz="11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en-US" altLang="ko-KR" sz="11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NewsList</a:t>
            </a:r>
            <a:r>
              <a:rPr lang="en-US" altLang="ko-KR" sz="11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100">
              <a:solidFill>
                <a:schemeClr val="accent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CE6FCF5-CC2A-4F04-AF4D-F69DF6F42892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>
            <a:off x="1671324" y="5301209"/>
            <a:ext cx="483192" cy="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472FD2C-71C1-49CE-8476-9F85499C791F}"/>
              </a:ext>
            </a:extLst>
          </p:cNvPr>
          <p:cNvSpPr/>
          <p:nvPr/>
        </p:nvSpPr>
        <p:spPr>
          <a:xfrm>
            <a:off x="3841488" y="4243914"/>
            <a:ext cx="1203780" cy="8640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lvl="0" indent="0" algn="ctr" defTabSz="1466850" latinLnBrk="1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100" b="1" kern="1200"/>
              <a:t>Categories</a:t>
            </a:r>
            <a:endParaRPr lang="en-US" altLang="ko-KR" sz="1100" b="1" kern="1200">
              <a:solidFill>
                <a:schemeClr val="accent1"/>
              </a:solidFill>
            </a:endParaRPr>
          </a:p>
          <a:p>
            <a:pPr algn="ctr"/>
            <a:r>
              <a:rPr lang="en-US" altLang="ko-KR" sz="1100" b="0" spc="-8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 spc="-8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CategoriesBlock</a:t>
            </a:r>
            <a:r>
              <a:rPr lang="en-US" altLang="ko-KR" sz="1100" b="0" spc="-8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100" b="0" spc="-8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ko-KR" altLang="en-US" sz="1100" b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↳</a:t>
            </a:r>
            <a:r>
              <a:rPr lang="en-US" altLang="ko-KR" sz="11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1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100">
              <a:solidFill>
                <a:schemeClr val="accent1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7B541D4-CB7B-47EE-A357-0AE5396D0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993" y="4553025"/>
            <a:ext cx="3138487" cy="214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5348C13-573A-4EB9-B897-44150E45290F}"/>
              </a:ext>
            </a:extLst>
          </p:cNvPr>
          <p:cNvSpPr/>
          <p:nvPr/>
        </p:nvSpPr>
        <p:spPr>
          <a:xfrm>
            <a:off x="3841488" y="5445224"/>
            <a:ext cx="1203780" cy="8640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lvl="0" indent="0" algn="ctr" defTabSz="1466850" latinLnBrk="1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100" b="1" kern="1200"/>
              <a:t>NewsList</a:t>
            </a:r>
            <a:endParaRPr lang="en-US" altLang="ko-KR" sz="1100" b="1" kern="1200">
              <a:solidFill>
                <a:schemeClr val="accent1"/>
              </a:solidFill>
            </a:endParaRPr>
          </a:p>
          <a:p>
            <a:pPr algn="ctr"/>
            <a:r>
              <a:rPr lang="en-US" altLang="ko-KR" sz="11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pPr algn="ctr"/>
            <a:r>
              <a:rPr lang="en-US" altLang="ko-KR" sz="11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NewsListBlock</a:t>
            </a:r>
            <a:r>
              <a:rPr lang="en-US" altLang="ko-KR" sz="11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ko-KR" sz="1100" b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pPr algn="ctr"/>
            <a:r>
              <a:rPr lang="ko-KR" altLang="en-US" sz="1100" b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↳</a:t>
            </a:r>
            <a:r>
              <a:rPr lang="en-US" altLang="ko-KR" sz="11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NewsItem</a:t>
            </a:r>
            <a:r>
              <a:rPr lang="en-US" altLang="ko-KR" sz="11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100">
              <a:solidFill>
                <a:schemeClr val="accent1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1AE7B1F5-BD16-4EDA-8D7C-85C5C9FD0CBD}"/>
              </a:ext>
            </a:extLst>
          </p:cNvPr>
          <p:cNvSpPr/>
          <p:nvPr/>
        </p:nvSpPr>
        <p:spPr>
          <a:xfrm>
            <a:off x="5528460" y="5445224"/>
            <a:ext cx="1203780" cy="86409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lvl="0" indent="0" algn="ctr" defTabSz="1466850" latinLnBrk="1"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100" b="1" kern="1200"/>
              <a:t>NewsItem</a:t>
            </a:r>
            <a:endParaRPr lang="en-US" altLang="ko-KR" sz="1100" b="1" kern="1200">
              <a:solidFill>
                <a:schemeClr val="accent1"/>
              </a:solidFill>
            </a:endParaRPr>
          </a:p>
          <a:p>
            <a:pPr algn="ctr"/>
            <a:r>
              <a:rPr lang="en-US" altLang="ko-KR" sz="11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1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NewsItemBlock</a:t>
            </a:r>
            <a:r>
              <a:rPr lang="en-US" altLang="ko-KR" sz="11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100">
              <a:solidFill>
                <a:schemeClr val="accent1"/>
              </a:solidFill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EEE6448A-FADE-4FA1-B351-A66E0C6DC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6202" y="5277756"/>
            <a:ext cx="1846278" cy="11990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67060AF-1665-4448-A33E-5F3D96DC2CA1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5045268" y="5877272"/>
            <a:ext cx="483192" cy="0"/>
          </a:xfrm>
          <a:prstGeom prst="straightConnector1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D80010BB-4B69-46F6-8318-41D2E9FFCB52}"/>
              </a:ext>
            </a:extLst>
          </p:cNvPr>
          <p:cNvCxnSpPr>
            <a:stCxn id="21" idx="3"/>
            <a:endCxn id="23" idx="1"/>
          </p:cNvCxnSpPr>
          <p:nvPr/>
        </p:nvCxnSpPr>
        <p:spPr>
          <a:xfrm flipV="1">
            <a:off x="3358296" y="4675962"/>
            <a:ext cx="483192" cy="625247"/>
          </a:xfrm>
          <a:prstGeom prst="bentConnector3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457F35FC-2F9F-498C-8D88-AC86FF9D9F6C}"/>
              </a:ext>
            </a:extLst>
          </p:cNvPr>
          <p:cNvCxnSpPr>
            <a:cxnSpLocks/>
            <a:stCxn id="21" idx="3"/>
            <a:endCxn id="30" idx="1"/>
          </p:cNvCxnSpPr>
          <p:nvPr/>
        </p:nvCxnSpPr>
        <p:spPr>
          <a:xfrm>
            <a:off x="3358296" y="5301209"/>
            <a:ext cx="483192" cy="576063"/>
          </a:xfrm>
          <a:prstGeom prst="bentConnector3">
            <a:avLst/>
          </a:prstGeom>
          <a:ln w="25400">
            <a:solidFill>
              <a:schemeClr val="accent4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49414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96908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리액트 라우터 적용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리액트 라우터 적용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7A9E2F-DEFC-4EF9-BADC-2F10D312D4BF}"/>
              </a:ext>
            </a:extLst>
          </p:cNvPr>
          <p:cNvSpPr/>
          <p:nvPr/>
        </p:nvSpPr>
        <p:spPr>
          <a:xfrm>
            <a:off x="875983" y="1319570"/>
            <a:ext cx="7776864" cy="35394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'react-router-dom'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NewsPage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'./components/NewsPage'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"*"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NewsPage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NewsPage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  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D7C868-254F-47EC-BB85-6B722FFDCF7D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24E3B4-C3E4-4A18-898E-93325198A03A}"/>
              </a:ext>
            </a:extLst>
          </p:cNvPr>
          <p:cNvSpPr/>
          <p:nvPr/>
        </p:nvSpPr>
        <p:spPr>
          <a:xfrm>
            <a:off x="1363358" y="2582741"/>
            <a:ext cx="6108859" cy="12595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04890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44838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리액트 라우터 적용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NewsPage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컴포넌트 생성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7A9E2F-DEFC-4EF9-BADC-2F10D312D4BF}"/>
              </a:ext>
            </a:extLst>
          </p:cNvPr>
          <p:cNvSpPr/>
          <p:nvPr/>
        </p:nvSpPr>
        <p:spPr>
          <a:xfrm>
            <a:off x="875983" y="1319570"/>
            <a:ext cx="7776864" cy="45243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'react-router'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'./Categories'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'./NewsList'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NewsPage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useParams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param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'*'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||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NewsList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NewsPage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D7C868-254F-47EC-BB85-6B722FFDCF7D}"/>
              </a:ext>
            </a:extLst>
          </p:cNvPr>
          <p:cNvSpPr txBox="1"/>
          <p:nvPr/>
        </p:nvSpPr>
        <p:spPr>
          <a:xfrm>
            <a:off x="899591" y="980728"/>
            <a:ext cx="2694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components/NewsPage.js</a:t>
            </a:r>
            <a:endParaRPr lang="ko-KR" altLang="en-US" sz="16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C99C07-D76B-41C5-B6EC-7EE80CB09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462" y="2537305"/>
            <a:ext cx="2066925" cy="29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0117819-A15F-4EAB-8BB2-BFDA51800574}"/>
              </a:ext>
            </a:extLst>
          </p:cNvPr>
          <p:cNvSpPr/>
          <p:nvPr/>
        </p:nvSpPr>
        <p:spPr>
          <a:xfrm>
            <a:off x="1154546" y="2826327"/>
            <a:ext cx="2927927" cy="2586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F56AEE19-56D5-435A-8665-4CC0A738F3AB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 flipV="1">
            <a:off x="4082473" y="2684943"/>
            <a:ext cx="1851989" cy="270693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0746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513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React </a:t>
            </a:r>
            <a:r>
              <a:rPr lang="ko-KR" altLang="en-US" dirty="0">
                <a:latin typeface="+mn-ea"/>
              </a:rPr>
              <a:t>변환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</a:rPr>
              <a:t>Content Component </a:t>
            </a:r>
            <a:r>
              <a:rPr lang="ko-KR" altLang="en-US" dirty="0">
                <a:latin typeface="+mn-ea"/>
              </a:rPr>
              <a:t>적용</a:t>
            </a:r>
            <a:endParaRPr lang="en-US" altLang="ko-KR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5576" y="990253"/>
            <a:ext cx="7704856" cy="313932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Subject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Subject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TOC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TOC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560" y="2996951"/>
            <a:ext cx="5256584" cy="29825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직사각형 8"/>
          <p:cNvSpPr/>
          <p:nvPr/>
        </p:nvSpPr>
        <p:spPr>
          <a:xfrm>
            <a:off x="6148382" y="4533478"/>
            <a:ext cx="2206948" cy="54144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14083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96908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리액트 라우터 적용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NavLink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적용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7A9E2F-DEFC-4EF9-BADC-2F10D312D4BF}"/>
              </a:ext>
            </a:extLst>
          </p:cNvPr>
          <p:cNvSpPr/>
          <p:nvPr/>
        </p:nvSpPr>
        <p:spPr>
          <a:xfrm>
            <a:off x="875983" y="1319570"/>
            <a:ext cx="7776864" cy="52629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'styled-components'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'react-router-dom'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전체보기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'business'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비즈니스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'entertainment'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엔터테인먼트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'health'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건강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'science'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과학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'sports'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스포츠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'technology'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기술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CategoriesBlock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display: flex;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padding: 1rem;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width: 768px;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margin: 0 auto;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@media screen and (max-width: 768px) {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width: 100%;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overflow-x: auto;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D7C868-254F-47EC-BB85-6B722FFDCF7D}"/>
              </a:ext>
            </a:extLst>
          </p:cNvPr>
          <p:cNvSpPr txBox="1"/>
          <p:nvPr/>
        </p:nvSpPr>
        <p:spPr>
          <a:xfrm>
            <a:off x="899591" y="980728"/>
            <a:ext cx="2718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components/Categories.js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30383228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96908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리액트 라우터 적용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NavLink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적용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7A9E2F-DEFC-4EF9-BADC-2F10D312D4BF}"/>
              </a:ext>
            </a:extLst>
          </p:cNvPr>
          <p:cNvSpPr/>
          <p:nvPr/>
        </p:nvSpPr>
        <p:spPr>
          <a:xfrm>
            <a:off x="875983" y="1319570"/>
            <a:ext cx="7776864" cy="50167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styled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font-size: 1.125rem;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cursor: pointer;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white-space: pre;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text-decoration: none;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color: inherit;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padding-bottom: 0.25rem;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&amp;:hover { color: #495057; 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&amp; + &amp; {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margin-left: 1rem;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&amp;.active {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font-weight: 600; color: #22b8cf;</a:t>
            </a:r>
          </a:p>
          <a:p>
            <a:r>
              <a:rPr lang="en-US" altLang="ko-KR" sz="1600">
                <a:solidFill>
                  <a:srgbClr val="A31515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border-bottom: 2px solid #22b8cf;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&amp;:hover {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color: #3bc9db;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D7C868-254F-47EC-BB85-6B722FFDCF7D}"/>
              </a:ext>
            </a:extLst>
          </p:cNvPr>
          <p:cNvSpPr txBox="1"/>
          <p:nvPr/>
        </p:nvSpPr>
        <p:spPr>
          <a:xfrm>
            <a:off x="899591" y="980728"/>
            <a:ext cx="2718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components/Categories.js</a:t>
            </a:r>
            <a:endParaRPr lang="ko-KR" altLang="en-US" sz="16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A7ABF79-0F13-47E7-B2BC-E056ABDF4DBC}"/>
              </a:ext>
            </a:extLst>
          </p:cNvPr>
          <p:cNvSpPr/>
          <p:nvPr/>
        </p:nvSpPr>
        <p:spPr>
          <a:xfrm>
            <a:off x="2798619" y="1366981"/>
            <a:ext cx="1717963" cy="2586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54444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96908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리액트 라우터 적용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NavLink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적용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C7A9E2F-DEFC-4EF9-BADC-2F10D312D4BF}"/>
              </a:ext>
            </a:extLst>
          </p:cNvPr>
          <p:cNvSpPr/>
          <p:nvPr/>
        </p:nvSpPr>
        <p:spPr>
          <a:xfrm>
            <a:off x="875983" y="1319570"/>
            <a:ext cx="7776864" cy="35394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CategoriesBlock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'all'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`/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Category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))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CategoriesBlock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D7C868-254F-47EC-BB85-6B722FFDCF7D}"/>
              </a:ext>
            </a:extLst>
          </p:cNvPr>
          <p:cNvSpPr txBox="1"/>
          <p:nvPr/>
        </p:nvSpPr>
        <p:spPr>
          <a:xfrm>
            <a:off x="899591" y="980728"/>
            <a:ext cx="2718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components/Categories.js</a:t>
            </a:r>
            <a:endParaRPr lang="ko-KR" altLang="en-US" sz="1600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7F2F57-3FB9-4EED-9DB1-D3F7ED5ECC05}"/>
              </a:ext>
            </a:extLst>
          </p:cNvPr>
          <p:cNvSpPr/>
          <p:nvPr/>
        </p:nvSpPr>
        <p:spPr>
          <a:xfrm>
            <a:off x="2262910" y="2576944"/>
            <a:ext cx="4838930" cy="2586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87145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96908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리액트 라우터 적용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505C97-7900-4448-ADA5-F02F5B8EA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688749"/>
            <a:ext cx="4837973" cy="4594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773F789-85E6-4D6A-A979-B7491A353733}"/>
              </a:ext>
            </a:extLst>
          </p:cNvPr>
          <p:cNvSpPr/>
          <p:nvPr/>
        </p:nvSpPr>
        <p:spPr>
          <a:xfrm>
            <a:off x="1591429" y="711200"/>
            <a:ext cx="1029851" cy="21243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5BCDC1-E538-4D83-8F7C-CD1513AEA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854" y="688749"/>
            <a:ext cx="2844801" cy="1736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FD92AE-C450-4C64-87CB-6D7C9A111437}"/>
              </a:ext>
            </a:extLst>
          </p:cNvPr>
          <p:cNvSpPr/>
          <p:nvPr/>
        </p:nvSpPr>
        <p:spPr>
          <a:xfrm>
            <a:off x="6043169" y="1800536"/>
            <a:ext cx="2415209" cy="2377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8374473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CB7D87-6C05-4062-B0AC-5F94C49B0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20688"/>
            <a:ext cx="7772400" cy="1470025"/>
          </a:xfrm>
        </p:spPr>
        <p:txBody>
          <a:bodyPr/>
          <a:lstStyle/>
          <a:p>
            <a:r>
              <a:rPr lang="en-US" altLang="ko-KR"/>
              <a:t>React Redux</a:t>
            </a:r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AA2FD52-2F63-4AB4-AFA4-7275FE1C5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64904"/>
            <a:ext cx="7772400" cy="3816424"/>
          </a:xfrm>
        </p:spPr>
        <p:txBody>
          <a:bodyPr>
            <a:normAutofit/>
          </a:bodyPr>
          <a:lstStyle/>
          <a:p>
            <a:pPr marL="514350" indent="-514350" algn="l">
              <a:buAutoNum type="arabicPeriod"/>
            </a:pPr>
            <a:r>
              <a:rPr lang="en-US" altLang="ko-KR">
                <a:solidFill>
                  <a:schemeClr val="tx1"/>
                </a:solidFill>
              </a:rPr>
              <a:t>Redux</a:t>
            </a:r>
            <a:r>
              <a:rPr lang="ko-KR" altLang="en-US">
                <a:solidFill>
                  <a:schemeClr val="tx1"/>
                </a:solidFill>
              </a:rPr>
              <a:t>를 사용해야 하는 이유</a:t>
            </a:r>
            <a:endParaRPr lang="en-US" altLang="ko-KR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en-US" altLang="ko-KR">
                <a:solidFill>
                  <a:schemeClr val="tx1"/>
                </a:solidFill>
              </a:rPr>
              <a:t>Redux </a:t>
            </a:r>
            <a:r>
              <a:rPr lang="ko-KR" altLang="en-US">
                <a:solidFill>
                  <a:schemeClr val="tx1"/>
                </a:solidFill>
              </a:rPr>
              <a:t>기본</a:t>
            </a:r>
            <a:endParaRPr lang="en-US" altLang="ko-KR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en-US" altLang="ko-KR">
                <a:solidFill>
                  <a:schemeClr val="tx1"/>
                </a:solidFill>
              </a:rPr>
              <a:t>React </a:t>
            </a:r>
            <a:r>
              <a:rPr lang="ko-KR" altLang="en-US">
                <a:solidFill>
                  <a:schemeClr val="tx1"/>
                </a:solidFill>
              </a:rPr>
              <a:t>프로젝트에 </a:t>
            </a:r>
            <a:r>
              <a:rPr lang="en-US" altLang="ko-KR">
                <a:solidFill>
                  <a:schemeClr val="tx1"/>
                </a:solidFill>
              </a:rPr>
              <a:t>Redux </a:t>
            </a:r>
            <a:r>
              <a:rPr lang="ko-KR" altLang="en-US">
                <a:solidFill>
                  <a:schemeClr val="tx1"/>
                </a:solidFill>
              </a:rPr>
              <a:t>적용하기</a:t>
            </a:r>
            <a:endParaRPr lang="en-US" altLang="ko-KR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en-US" altLang="ko-KR">
                <a:solidFill>
                  <a:schemeClr val="tx1"/>
                </a:solidFill>
              </a:rPr>
              <a:t>Redux </a:t>
            </a:r>
            <a:r>
              <a:rPr lang="ko-KR" altLang="en-US">
                <a:solidFill>
                  <a:schemeClr val="tx1"/>
                </a:solidFill>
              </a:rPr>
              <a:t>종속성 제거</a:t>
            </a:r>
            <a:endParaRPr lang="en-US" altLang="ko-KR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en-US" altLang="ko-KR">
                <a:solidFill>
                  <a:schemeClr val="tx1"/>
                </a:solidFill>
              </a:rPr>
              <a:t>react-redux </a:t>
            </a:r>
            <a:r>
              <a:rPr lang="ko-KR" altLang="en-US">
                <a:solidFill>
                  <a:schemeClr val="tx1"/>
                </a:solidFill>
              </a:rPr>
              <a:t>라이브러리 사용</a:t>
            </a:r>
            <a:endParaRPr lang="en-US" altLang="ko-K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05643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465231" cy="1804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Redux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A predictable state container for JavaScript apps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개발의 복잡성을 낮춰주는 기술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20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중앙 저장소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+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구독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데이터가 변경되면 자동으로 반영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460D86-592B-492B-BE74-901AD4BDA2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826" y="2276872"/>
            <a:ext cx="6430347" cy="35709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2F8A9A-3860-4878-B7F7-02959A016A26}"/>
              </a:ext>
            </a:extLst>
          </p:cNvPr>
          <p:cNvSpPr txBox="1"/>
          <p:nvPr/>
        </p:nvSpPr>
        <p:spPr>
          <a:xfrm>
            <a:off x="2123727" y="6093296"/>
            <a:ext cx="4896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b="0" strike="noStrike">
                <a:effectLst/>
                <a:latin typeface="+mn-ea"/>
              </a:rPr>
              <a:t>https://www.slideshare.net/binhqdgmail/006-react-redux-framework</a:t>
            </a:r>
            <a:endParaRPr lang="ko-KR" altLang="en-US" sz="120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982360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14701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Redux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구성요소 및 동작 흐름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3BA26425-E97E-4DD8-A3BA-FD0D02136E4A}"/>
              </a:ext>
            </a:extLst>
          </p:cNvPr>
          <p:cNvSpPr/>
          <p:nvPr/>
        </p:nvSpPr>
        <p:spPr>
          <a:xfrm>
            <a:off x="3707904" y="1268760"/>
            <a:ext cx="5112568" cy="424847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95212-4E67-4B15-9B1C-A3D46A203C9C}"/>
              </a:ext>
            </a:extLst>
          </p:cNvPr>
          <p:cNvSpPr txBox="1"/>
          <p:nvPr/>
        </p:nvSpPr>
        <p:spPr>
          <a:xfrm>
            <a:off x="3995936" y="1407244"/>
            <a:ext cx="615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store</a:t>
            </a:r>
            <a:endParaRPr lang="ko-KR" altLang="en-US" sz="1400" b="1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5168B1C-55B7-474F-B4EE-B2FD524F0209}"/>
              </a:ext>
            </a:extLst>
          </p:cNvPr>
          <p:cNvSpPr/>
          <p:nvPr/>
        </p:nvSpPr>
        <p:spPr>
          <a:xfrm>
            <a:off x="5868144" y="2060956"/>
            <a:ext cx="2592288" cy="187220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5B810F-D061-43B1-A917-B424C6A9C29C}"/>
              </a:ext>
            </a:extLst>
          </p:cNvPr>
          <p:cNvSpPr txBox="1"/>
          <p:nvPr/>
        </p:nvSpPr>
        <p:spPr>
          <a:xfrm>
            <a:off x="6012160" y="2109575"/>
            <a:ext cx="8329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reducer</a:t>
            </a:r>
            <a:endParaRPr lang="ko-KR" altLang="en-US" sz="1400" b="1"/>
          </a:p>
        </p:txBody>
      </p:sp>
      <p:sp>
        <p:nvSpPr>
          <p:cNvPr id="11" name="순서도: 자기 디스크 10">
            <a:extLst>
              <a:ext uri="{FF2B5EF4-FFF2-40B4-BE49-F238E27FC236}">
                <a16:creationId xmlns:a16="http://schemas.microsoft.com/office/drawing/2014/main" id="{93729E64-55F3-4873-AAB3-84881DBF36E3}"/>
              </a:ext>
            </a:extLst>
          </p:cNvPr>
          <p:cNvSpPr/>
          <p:nvPr/>
        </p:nvSpPr>
        <p:spPr>
          <a:xfrm>
            <a:off x="7452320" y="2587499"/>
            <a:ext cx="836825" cy="989270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/>
              <a:t>state</a:t>
            </a:r>
            <a:endParaRPr lang="ko-KR" altLang="en-US" sz="1400" b="1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4B03172-F54E-4D1C-8911-1F1785CCCF57}"/>
              </a:ext>
            </a:extLst>
          </p:cNvPr>
          <p:cNvSpPr/>
          <p:nvPr/>
        </p:nvSpPr>
        <p:spPr>
          <a:xfrm>
            <a:off x="6056621" y="2465971"/>
            <a:ext cx="891643" cy="123232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/>
              <a:t>action</a:t>
            </a:r>
            <a:endParaRPr lang="ko-KR" altLang="en-US" sz="1400" b="1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F732E71-CC6F-4DB8-B34B-E72DD827EC5B}"/>
              </a:ext>
            </a:extLst>
          </p:cNvPr>
          <p:cNvSpPr/>
          <p:nvPr/>
        </p:nvSpPr>
        <p:spPr>
          <a:xfrm>
            <a:off x="4011912" y="2058800"/>
            <a:ext cx="1152128" cy="7200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/>
              <a:t>dispatch</a:t>
            </a:r>
            <a:endParaRPr lang="ko-KR" altLang="en-US" sz="1400" b="1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BCB35CB-83DA-46E8-A117-6E30F663FBD4}"/>
              </a:ext>
            </a:extLst>
          </p:cNvPr>
          <p:cNvSpPr/>
          <p:nvPr/>
        </p:nvSpPr>
        <p:spPr>
          <a:xfrm>
            <a:off x="4009264" y="3160713"/>
            <a:ext cx="1152128" cy="7200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/>
              <a:t>subscribe</a:t>
            </a:r>
            <a:endParaRPr lang="ko-KR" altLang="en-US" sz="1400" b="1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14627352-7827-4DE3-866B-AF962EAA62B0}"/>
              </a:ext>
            </a:extLst>
          </p:cNvPr>
          <p:cNvSpPr/>
          <p:nvPr/>
        </p:nvSpPr>
        <p:spPr>
          <a:xfrm>
            <a:off x="4009264" y="4262626"/>
            <a:ext cx="1152128" cy="7200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/>
              <a:t>getState</a:t>
            </a:r>
            <a:endParaRPr lang="ko-KR" altLang="en-US" sz="1400" b="1"/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955ED6F-67C9-4F09-8A1D-D90CBE8040D4}"/>
              </a:ext>
            </a:extLst>
          </p:cNvPr>
          <p:cNvCxnSpPr>
            <a:cxnSpLocks/>
            <a:stCxn id="12" idx="3"/>
            <a:endCxn id="7" idx="0"/>
          </p:cNvCxnSpPr>
          <p:nvPr/>
        </p:nvCxnSpPr>
        <p:spPr>
          <a:xfrm flipV="1">
            <a:off x="5164040" y="2060956"/>
            <a:ext cx="2000248" cy="357884"/>
          </a:xfrm>
          <a:prstGeom prst="bentConnector4">
            <a:avLst>
              <a:gd name="adj1" fmla="val 17600"/>
              <a:gd name="adj2" fmla="val 164478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7DE6DF6D-CF04-42E5-A1A4-07128ED57248}"/>
              </a:ext>
            </a:extLst>
          </p:cNvPr>
          <p:cNvSpPr/>
          <p:nvPr/>
        </p:nvSpPr>
        <p:spPr>
          <a:xfrm>
            <a:off x="7020272" y="2860171"/>
            <a:ext cx="360040" cy="45719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화살표: 오른쪽 40">
            <a:extLst>
              <a:ext uri="{FF2B5EF4-FFF2-40B4-BE49-F238E27FC236}">
                <a16:creationId xmlns:a16="http://schemas.microsoft.com/office/drawing/2014/main" id="{3B885B0E-07B4-4D44-8512-5D4CACBF6D21}"/>
              </a:ext>
            </a:extLst>
          </p:cNvPr>
          <p:cNvSpPr/>
          <p:nvPr/>
        </p:nvSpPr>
        <p:spPr>
          <a:xfrm>
            <a:off x="7020272" y="3085722"/>
            <a:ext cx="360040" cy="45719"/>
          </a:xfrm>
          <a:prstGeom prst="rightArrow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917A6160-6B81-41B9-9D5E-344650E59390}"/>
              </a:ext>
            </a:extLst>
          </p:cNvPr>
          <p:cNvSpPr/>
          <p:nvPr/>
        </p:nvSpPr>
        <p:spPr>
          <a:xfrm>
            <a:off x="7020272" y="3311273"/>
            <a:ext cx="360040" cy="45719"/>
          </a:xfrm>
          <a:prstGeom prst="rightArrow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C380247-01FA-48A8-96D1-AB5B1B92732C}"/>
              </a:ext>
            </a:extLst>
          </p:cNvPr>
          <p:cNvSpPr txBox="1"/>
          <p:nvPr/>
        </p:nvSpPr>
        <p:spPr>
          <a:xfrm>
            <a:off x="7020272" y="2644280"/>
            <a:ext cx="284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>
                <a:solidFill>
                  <a:schemeClr val="accent4"/>
                </a:solidFill>
              </a:rPr>
              <a:t>A</a:t>
            </a:r>
            <a:endParaRPr lang="ko-KR" altLang="en-US" sz="1100" b="1">
              <a:solidFill>
                <a:schemeClr val="accent4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EF9D2DF-FB83-4F0A-89C0-5B7E95ECAC60}"/>
              </a:ext>
            </a:extLst>
          </p:cNvPr>
          <p:cNvSpPr txBox="1"/>
          <p:nvPr/>
        </p:nvSpPr>
        <p:spPr>
          <a:xfrm>
            <a:off x="7020272" y="2869720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>
                <a:solidFill>
                  <a:schemeClr val="accent5"/>
                </a:solidFill>
              </a:rPr>
              <a:t>B</a:t>
            </a:r>
            <a:endParaRPr lang="ko-KR" altLang="en-US" sz="1100" b="1">
              <a:solidFill>
                <a:schemeClr val="accent5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BDA180D-BC06-4F3A-9C4B-6833F7D6B265}"/>
              </a:ext>
            </a:extLst>
          </p:cNvPr>
          <p:cNvSpPr txBox="1"/>
          <p:nvPr/>
        </p:nvSpPr>
        <p:spPr>
          <a:xfrm>
            <a:off x="7020272" y="3098970"/>
            <a:ext cx="2744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>
                <a:solidFill>
                  <a:schemeClr val="accent6"/>
                </a:solidFill>
              </a:rPr>
              <a:t>C</a:t>
            </a:r>
            <a:endParaRPr lang="ko-KR" altLang="en-US" sz="1100" b="1">
              <a:solidFill>
                <a:schemeClr val="accent6"/>
              </a:solidFill>
            </a:endParaRPr>
          </a:p>
        </p:txBody>
      </p: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254EA7A-C400-491F-8724-192C3696A40A}"/>
              </a:ext>
            </a:extLst>
          </p:cNvPr>
          <p:cNvCxnSpPr>
            <a:cxnSpLocks/>
            <a:stCxn id="7" idx="2"/>
            <a:endCxn id="14" idx="3"/>
          </p:cNvCxnSpPr>
          <p:nvPr/>
        </p:nvCxnSpPr>
        <p:spPr>
          <a:xfrm rot="5400000" flipH="1">
            <a:off x="5956634" y="2725511"/>
            <a:ext cx="412411" cy="2002896"/>
          </a:xfrm>
          <a:prstGeom prst="bentConnector4">
            <a:avLst>
              <a:gd name="adj1" fmla="val -55430"/>
              <a:gd name="adj2" fmla="val 82357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453EE7C-F24C-404B-BA5D-03FF98348812}"/>
              </a:ext>
            </a:extLst>
          </p:cNvPr>
          <p:cNvSpPr/>
          <p:nvPr/>
        </p:nvSpPr>
        <p:spPr>
          <a:xfrm>
            <a:off x="539552" y="2152601"/>
            <a:ext cx="1368152" cy="2830105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>
            <a:extLst>
              <a:ext uri="{FF2B5EF4-FFF2-40B4-BE49-F238E27FC236}">
                <a16:creationId xmlns:a16="http://schemas.microsoft.com/office/drawing/2014/main" id="{28DF35E5-324C-4DAA-9E9B-CC2F89CA6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73" y="2574384"/>
            <a:ext cx="828112" cy="462363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6BDDBE05-3546-4289-91D3-199850F16ED6}"/>
              </a:ext>
            </a:extLst>
          </p:cNvPr>
          <p:cNvSpPr txBox="1"/>
          <p:nvPr/>
        </p:nvSpPr>
        <p:spPr>
          <a:xfrm>
            <a:off x="905037" y="2350107"/>
            <a:ext cx="651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Button</a:t>
            </a:r>
            <a:endParaRPr lang="ko-KR" altLang="en-US" sz="1400"/>
          </a:p>
        </p:txBody>
      </p: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C5C901B0-3500-4429-9B4A-F8BA8A216EDF}"/>
              </a:ext>
            </a:extLst>
          </p:cNvPr>
          <p:cNvCxnSpPr>
            <a:cxnSpLocks/>
            <a:stCxn id="51" idx="3"/>
            <a:endCxn id="12" idx="1"/>
          </p:cNvCxnSpPr>
          <p:nvPr/>
        </p:nvCxnSpPr>
        <p:spPr>
          <a:xfrm flipV="1">
            <a:off x="1637685" y="2418840"/>
            <a:ext cx="2374227" cy="386726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51882B8-0AE2-4418-8A5C-F8A7A73AF888}"/>
              </a:ext>
            </a:extLst>
          </p:cNvPr>
          <p:cNvSpPr txBox="1"/>
          <p:nvPr/>
        </p:nvSpPr>
        <p:spPr>
          <a:xfrm>
            <a:off x="539552" y="1844824"/>
            <a:ext cx="6912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HTML</a:t>
            </a:r>
            <a:endParaRPr lang="ko-KR" altLang="en-US" sz="1400" b="1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23EBDB91-0A4E-4543-9A50-5C2842C6C16B}"/>
              </a:ext>
            </a:extLst>
          </p:cNvPr>
          <p:cNvSpPr/>
          <p:nvPr/>
        </p:nvSpPr>
        <p:spPr>
          <a:xfrm>
            <a:off x="2387076" y="4441030"/>
            <a:ext cx="888780" cy="35993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b="1"/>
              <a:t>render</a:t>
            </a:r>
            <a:endParaRPr lang="ko-KR" altLang="en-US" sz="1400" b="1"/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BC8D6532-8CC6-4452-AD3F-27D6A575FBC9}"/>
              </a:ext>
            </a:extLst>
          </p:cNvPr>
          <p:cNvCxnSpPr>
            <a:cxnSpLocks/>
            <a:stCxn id="57" idx="1"/>
            <a:endCxn id="50" idx="3"/>
          </p:cNvCxnSpPr>
          <p:nvPr/>
        </p:nvCxnSpPr>
        <p:spPr>
          <a:xfrm rot="10800000">
            <a:off x="1907704" y="3567654"/>
            <a:ext cx="479372" cy="1053342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F89B2DD3-FECE-4C4A-B4D3-86A956A7816C}"/>
              </a:ext>
            </a:extLst>
          </p:cNvPr>
          <p:cNvCxnSpPr>
            <a:stCxn id="57" idx="3"/>
            <a:endCxn id="15" idx="1"/>
          </p:cNvCxnSpPr>
          <p:nvPr/>
        </p:nvCxnSpPr>
        <p:spPr>
          <a:xfrm>
            <a:off x="3275856" y="4620996"/>
            <a:ext cx="733408" cy="1670"/>
          </a:xfrm>
          <a:prstGeom prst="straightConnector1">
            <a:avLst/>
          </a:prstGeom>
          <a:ln w="25400">
            <a:solidFill>
              <a:srgbClr val="00B050"/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A4FBF1C2-62EF-4DEA-AE66-812F113F7B27}"/>
              </a:ext>
            </a:extLst>
          </p:cNvPr>
          <p:cNvCxnSpPr>
            <a:cxnSpLocks/>
            <a:stCxn id="11" idx="3"/>
            <a:endCxn id="15" idx="3"/>
          </p:cNvCxnSpPr>
          <p:nvPr/>
        </p:nvCxnSpPr>
        <p:spPr>
          <a:xfrm rot="5400000">
            <a:off x="5993115" y="2745047"/>
            <a:ext cx="1045897" cy="2709341"/>
          </a:xfrm>
          <a:prstGeom prst="bentConnector2">
            <a:avLst/>
          </a:prstGeom>
          <a:ln w="25400">
            <a:solidFill>
              <a:srgbClr val="00B050"/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DFE6E9BD-03B2-4DB2-B6DF-A2C73CD97DB2}"/>
              </a:ext>
            </a:extLst>
          </p:cNvPr>
          <p:cNvCxnSpPr>
            <a:cxnSpLocks/>
            <a:stCxn id="14" idx="1"/>
            <a:endCxn id="57" idx="0"/>
          </p:cNvCxnSpPr>
          <p:nvPr/>
        </p:nvCxnSpPr>
        <p:spPr>
          <a:xfrm rot="10800000" flipV="1">
            <a:off x="2831466" y="3520752"/>
            <a:ext cx="1177798" cy="920277"/>
          </a:xfrm>
          <a:prstGeom prst="bentConnector2">
            <a:avLst/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C17950B-7591-4228-AD39-36B3E3E5F2A5}"/>
              </a:ext>
            </a:extLst>
          </p:cNvPr>
          <p:cNvSpPr txBox="1"/>
          <p:nvPr/>
        </p:nvSpPr>
        <p:spPr>
          <a:xfrm>
            <a:off x="2471618" y="2497789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4407398-2856-4CB0-A8A7-BB60B3C7020B}"/>
              </a:ext>
            </a:extLst>
          </p:cNvPr>
          <p:cNvSpPr txBox="1"/>
          <p:nvPr/>
        </p:nvSpPr>
        <p:spPr>
          <a:xfrm>
            <a:off x="6084168" y="153051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2F324E2-45CD-4BA1-993B-4D8D746573DB}"/>
              </a:ext>
            </a:extLst>
          </p:cNvPr>
          <p:cNvSpPr txBox="1"/>
          <p:nvPr/>
        </p:nvSpPr>
        <p:spPr>
          <a:xfrm>
            <a:off x="7058447" y="2303186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D039306-17AE-45F2-A7D6-6123621C0179}"/>
              </a:ext>
            </a:extLst>
          </p:cNvPr>
          <p:cNvSpPr txBox="1"/>
          <p:nvPr/>
        </p:nvSpPr>
        <p:spPr>
          <a:xfrm>
            <a:off x="5510387" y="384289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6104776-F74C-40E3-AE74-CD2F5E5A30CA}"/>
              </a:ext>
            </a:extLst>
          </p:cNvPr>
          <p:cNvSpPr txBox="1"/>
          <p:nvPr/>
        </p:nvSpPr>
        <p:spPr>
          <a:xfrm>
            <a:off x="3109585" y="3229775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C164D7A-FA3F-4D94-85B2-0C20554220D5}"/>
              </a:ext>
            </a:extLst>
          </p:cNvPr>
          <p:cNvSpPr txBox="1"/>
          <p:nvPr/>
        </p:nvSpPr>
        <p:spPr>
          <a:xfrm>
            <a:off x="3327872" y="431321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3D45ECA-7C93-41EB-970D-86629332197B}"/>
              </a:ext>
            </a:extLst>
          </p:cNvPr>
          <p:cNvSpPr txBox="1"/>
          <p:nvPr/>
        </p:nvSpPr>
        <p:spPr>
          <a:xfrm>
            <a:off x="6333962" y="4648797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0765354F-BF98-4EFD-B1B1-5CBE0D195ED3}"/>
              </a:ext>
            </a:extLst>
          </p:cNvPr>
          <p:cNvSpPr txBox="1"/>
          <p:nvPr/>
        </p:nvSpPr>
        <p:spPr>
          <a:xfrm>
            <a:off x="1841972" y="3894118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84" name="사각형: 둥근 모서리 83">
            <a:extLst>
              <a:ext uri="{FF2B5EF4-FFF2-40B4-BE49-F238E27FC236}">
                <a16:creationId xmlns:a16="http://schemas.microsoft.com/office/drawing/2014/main" id="{9C7B948A-9A70-43EF-83F9-CE5F0A2FC903}"/>
              </a:ext>
            </a:extLst>
          </p:cNvPr>
          <p:cNvSpPr/>
          <p:nvPr/>
        </p:nvSpPr>
        <p:spPr>
          <a:xfrm>
            <a:off x="683568" y="3227349"/>
            <a:ext cx="1086396" cy="1573613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64284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392951" cy="378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Redux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적용 코드 예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CDN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으로 라이브러리 가져오기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버튼 클릭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dispatch </a:t>
            </a: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①</a:t>
            </a:r>
            <a:endParaRPr lang="en-US" altLang="ko-KR" b="1">
              <a:solidFill>
                <a:srgbClr val="FF000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b="1">
              <a:solidFill>
                <a:srgbClr val="FF000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b="1">
              <a:solidFill>
                <a:srgbClr val="FF0000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b="1" i="1" u="sng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reducer</a:t>
            </a:r>
            <a:r>
              <a:rPr lang="ko-KR" altLang="en-US" b="1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②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action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에 따라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state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변경 </a:t>
            </a: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③</a:t>
            </a:r>
            <a:endParaRPr lang="en-US" altLang="ko-KR" b="1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DC30421-DA0E-49EF-8870-09274DBAF374}"/>
              </a:ext>
            </a:extLst>
          </p:cNvPr>
          <p:cNvSpPr/>
          <p:nvPr/>
        </p:nvSpPr>
        <p:spPr>
          <a:xfrm>
            <a:off x="875983" y="980728"/>
            <a:ext cx="7776864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spc="-9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 spc="-9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spc="-9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"https://cdnjs.cloudflare.com/ajax/libs/redux/4.0.1/redux.js"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F46A445-70FE-4CD0-B7B0-D521765D90C0}"/>
              </a:ext>
            </a:extLst>
          </p:cNvPr>
          <p:cNvSpPr/>
          <p:nvPr/>
        </p:nvSpPr>
        <p:spPr>
          <a:xfrm>
            <a:off x="875983" y="2651531"/>
            <a:ext cx="7776864" cy="64633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"run"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score: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});"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C63A595B-1B20-4CEB-8DB6-2829373D8E3C}"/>
              </a:ext>
            </a:extLst>
          </p:cNvPr>
          <p:cNvSpPr/>
          <p:nvPr/>
        </p:nvSpPr>
        <p:spPr>
          <a:xfrm>
            <a:off x="875983" y="3861048"/>
            <a:ext cx="7776864" cy="20621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score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({},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.score });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9668329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572971" cy="871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Redux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적용 코드 예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b="1" i="1" u="sng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subscribe</a:t>
            </a:r>
            <a:r>
              <a:rPr lang="ko-KR" altLang="en-US" b="1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④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render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⑤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getState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⑥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state </a:t>
            </a: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⑦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출력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</a:t>
            </a:r>
            <a:r>
              <a:rPr lang="ko-KR" altLang="en-US" b="1">
                <a:solidFill>
                  <a:srgbClr val="FF000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⑧</a:t>
            </a:r>
            <a:endParaRPr lang="en-US" altLang="ko-KR" b="1">
              <a:solidFill>
                <a:srgbClr val="FF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F45142-DC70-4910-8E35-A21D010C683C}"/>
              </a:ext>
            </a:extLst>
          </p:cNvPr>
          <p:cNvSpPr/>
          <p:nvPr/>
        </p:nvSpPr>
        <p:spPr>
          <a:xfrm>
            <a:off x="875983" y="980728"/>
            <a:ext cx="7776864" cy="54722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score100() {</a:t>
            </a:r>
          </a:p>
          <a:p>
            <a:pPr>
              <a:lnSpc>
                <a:spcPct val="95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95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'#score100'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&lt;div class="container" id="component_100"&gt;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&lt;h1&gt;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core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&lt;input type="button" value="run" onclick="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store.dispatch({type: 'A', score: 100});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"&gt;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   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 `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5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5000"/>
              </a:lnSpc>
            </a:pP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score50() {</a:t>
            </a:r>
          </a:p>
          <a:p>
            <a:pPr>
              <a:lnSpc>
                <a:spcPct val="95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95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'#score50'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&lt;div class="container" id="component_50"&gt;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&lt;h1&gt;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core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&lt;input type="button" value="run" onclick="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store.dispatch({type: 'B', score: 50});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"&gt;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   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5000"/>
              </a:lnSpc>
            </a:pP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 `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5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4200615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633513" cy="3916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Redux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프로젝트 생성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라이브러리 설치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(redux, react-redux)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7E8E28D-EF80-4F2A-BF32-44CEBE2C9A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121"/>
          <a:stretch/>
        </p:blipFill>
        <p:spPr>
          <a:xfrm>
            <a:off x="971598" y="1340769"/>
            <a:ext cx="6696744" cy="2088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46ABB2-9B32-4F4C-9596-A907D735B7DD}"/>
              </a:ext>
            </a:extLst>
          </p:cNvPr>
          <p:cNvSpPr txBox="1"/>
          <p:nvPr/>
        </p:nvSpPr>
        <p:spPr>
          <a:xfrm>
            <a:off x="971600" y="964178"/>
            <a:ext cx="669674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/>
              <a:t>create-react-app </a:t>
            </a:r>
            <a:r>
              <a:rPr lang="ko-KR" altLang="en-US"/>
              <a:t>react-app-</a:t>
            </a:r>
            <a:r>
              <a:rPr lang="en-US" altLang="ko-KR"/>
              <a:t>router</a:t>
            </a:r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DFF06BD-E111-4BBF-9ECB-36F6DA034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98" y="4370188"/>
            <a:ext cx="6696744" cy="2056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9409FAD-5068-43E1-A895-497C749DFBCC}"/>
              </a:ext>
            </a:extLst>
          </p:cNvPr>
          <p:cNvSpPr txBox="1"/>
          <p:nvPr/>
        </p:nvSpPr>
        <p:spPr>
          <a:xfrm>
            <a:off x="971598" y="4005064"/>
            <a:ext cx="669674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/>
              <a:t>npm install redux</a:t>
            </a:r>
            <a:r>
              <a:rPr lang="ko-KR" altLang="en-US"/>
              <a:t> </a:t>
            </a:r>
            <a:r>
              <a:rPr lang="en-US" altLang="ko-KR"/>
              <a:t>react-redux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738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909216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Component</a:t>
            </a:r>
            <a:r>
              <a:rPr lang="ko-KR" altLang="en-US" dirty="0">
                <a:latin typeface="+mn-ea"/>
              </a:rPr>
              <a:t>로 데이터 전달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컴포넌트 호출 시 </a:t>
            </a:r>
            <a:r>
              <a:rPr lang="en-US" altLang="ko-KR" dirty="0">
                <a:latin typeface="+mn-ea"/>
              </a:rPr>
              <a:t>attribute</a:t>
            </a:r>
            <a:r>
              <a:rPr lang="ko-KR" altLang="en-US" dirty="0">
                <a:latin typeface="+mn-ea"/>
              </a:rPr>
              <a:t>를 사용하여 표현하고자 하는 데이터 입력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컴포넌트 내에서 </a:t>
            </a:r>
            <a:r>
              <a:rPr lang="en-US" altLang="ko-KR" dirty="0">
                <a:latin typeface="+mn-ea"/>
              </a:rPr>
              <a:t>props </a:t>
            </a:r>
            <a:r>
              <a:rPr lang="ko-KR" altLang="en-US" dirty="0">
                <a:latin typeface="+mn-ea"/>
              </a:rPr>
              <a:t>라는 내부 객체를 통해 데이터 사용</a:t>
            </a:r>
            <a:endParaRPr lang="en-US" altLang="ko-KR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5576" y="3014951"/>
            <a:ext cx="7848872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267F99"/>
                </a:solidFill>
                <a:latin typeface="Consolas" panose="020B0609020204030204" pitchFamily="49" charset="0"/>
              </a:rPr>
              <a:t>MyComponent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…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 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 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number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      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…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478510"/>
            <a:ext cx="299085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/>
          <p:cNvSpPr/>
          <p:nvPr/>
        </p:nvSpPr>
        <p:spPr>
          <a:xfrm>
            <a:off x="755576" y="5661249"/>
            <a:ext cx="309732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623" y="5517232"/>
            <a:ext cx="3669243" cy="1048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755576" y="1015396"/>
            <a:ext cx="7848872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267F99"/>
                </a:solidFill>
                <a:latin typeface="Consolas" panose="020B0609020204030204" pitchFamily="49" charset="0"/>
              </a:rPr>
              <a:t>MyComponent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'Data!'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number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'2324'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 err="1">
                <a:solidFill>
                  <a:srgbClr val="267F99"/>
                </a:solidFill>
                <a:latin typeface="Consolas" panose="020B0609020204030204" pitchFamily="49" charset="0"/>
              </a:rPr>
              <a:t>MyComponent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…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2358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08299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Redux DevTools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Chrome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웹 스토어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- redux devtools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검색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A3646-58A5-4643-BDC2-FA1C4DC3B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052736"/>
            <a:ext cx="7200800" cy="5219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F6C64E44-285E-44BA-8589-907C292EF737}"/>
              </a:ext>
            </a:extLst>
          </p:cNvPr>
          <p:cNvSpPr/>
          <p:nvPr/>
        </p:nvSpPr>
        <p:spPr>
          <a:xfrm>
            <a:off x="1315616" y="1614195"/>
            <a:ext cx="1623527" cy="4012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DC9452D-1480-4707-9EAB-4D1E2D9AF166}"/>
              </a:ext>
            </a:extLst>
          </p:cNvPr>
          <p:cNvSpPr/>
          <p:nvPr/>
        </p:nvSpPr>
        <p:spPr>
          <a:xfrm>
            <a:off x="3250163" y="2186472"/>
            <a:ext cx="4960776" cy="15924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442374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08299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Redux DevTools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Chrome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웹 스토어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- redux devtools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검색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CD97EE-5D60-4E97-A677-ADB996E69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052736"/>
            <a:ext cx="7200800" cy="4032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4C5060B-DC6E-49FF-9D33-CDBBCAACBB42}"/>
              </a:ext>
            </a:extLst>
          </p:cNvPr>
          <p:cNvSpPr/>
          <p:nvPr/>
        </p:nvSpPr>
        <p:spPr>
          <a:xfrm>
            <a:off x="7081934" y="2090057"/>
            <a:ext cx="1147665" cy="3825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3328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47932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Redux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연습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(React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적용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X)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HTML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기본 코드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, redux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라이브러리 가져오기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32932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"green"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</a:p>
          <a:p>
            <a:r>
              <a:rPr lang="en-US" altLang="ko-KR" sz="1600">
                <a:solidFill>
                  <a:srgbClr val="8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"https://cdnjs.cloudflare.com/ajax/libs/redux/4.0.1/redux.js"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124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redux.html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246008744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89356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Redux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연습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(React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적용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X)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reducer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함수 작성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, store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생성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35394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'white'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'CHANGE_COLOR'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({},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newState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Redux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124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redux.html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103232361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23242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Redux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연습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(React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적용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X)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render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함수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(1)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작성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35394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'#red'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&lt;div class="container" id="component_red" </a:t>
            </a:r>
          </a:p>
          <a:p>
            <a:r>
              <a:rPr lang="en-US" altLang="ko-KR" sz="1600">
                <a:solidFill>
                  <a:srgbClr val="A31515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style="background-color: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&lt;h1&gt;red&lt;/h1&gt;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&lt;input type="button" value="fire" onclick="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store.dispatch({type:'CHANGE_COLOR', color:'red'});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"&gt;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`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124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redux.html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89724200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23242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Redux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연습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(React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적용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X)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render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함수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(2)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작성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35394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'#blue'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&lt;div class="container" id="component_blue" </a:t>
            </a:r>
          </a:p>
          <a:p>
            <a:r>
              <a:rPr lang="en-US" altLang="ko-KR" sz="1600">
                <a:solidFill>
                  <a:srgbClr val="A31515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style="background-color: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&lt;h1&gt;blue&lt;/h1&gt;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&lt;input type="button" value="fire" onclick="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store.dispatch({type:'CHANGE_COLOR', color:'blue'});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"&gt;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`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124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redux.html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275886145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8584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Redux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적용 연습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render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함수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(3)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작성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35394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'#green'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&lt;div class="container" id="component_green" </a:t>
            </a:r>
          </a:p>
          <a:p>
            <a:r>
              <a:rPr lang="en-US" altLang="ko-KR" sz="1600">
                <a:solidFill>
                  <a:srgbClr val="A31515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style="background-color: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&lt;h1&gt;green&lt;/h1&gt;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&lt;input type="button" value="fire" onclick="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  store.dispatch({type:'CHANGE_COLOR', color:'green'});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"&gt;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`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green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1243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redux.html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420603418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22150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Redux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적용 연습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실행 결과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09D083-64DB-4EE2-972A-BE66596F7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656" y="964179"/>
            <a:ext cx="2727579" cy="18722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ADA9895-4C07-4C92-81E9-FA6956A4E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93" y="3573015"/>
            <a:ext cx="2727579" cy="187221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CDB269F-5193-4B68-93F7-2CA8959CF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656" y="3573015"/>
            <a:ext cx="2727579" cy="187221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060CEDC-3D07-459A-9E7F-71D44D984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858" y="3573015"/>
            <a:ext cx="2727579" cy="187221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731C7C0D-925E-47B0-AF64-F0906191DAF8}"/>
              </a:ext>
            </a:extLst>
          </p:cNvPr>
          <p:cNvSpPr/>
          <p:nvPr/>
        </p:nvSpPr>
        <p:spPr>
          <a:xfrm>
            <a:off x="3438540" y="1400954"/>
            <a:ext cx="215250" cy="15352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396B74-77D6-4BF2-A3DF-D993C37526A1}"/>
              </a:ext>
            </a:extLst>
          </p:cNvPr>
          <p:cNvSpPr/>
          <p:nvPr/>
        </p:nvSpPr>
        <p:spPr>
          <a:xfrm>
            <a:off x="3438540" y="1998875"/>
            <a:ext cx="215250" cy="153526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18665B-4B9A-4254-B841-7CEB30F25A13}"/>
              </a:ext>
            </a:extLst>
          </p:cNvPr>
          <p:cNvSpPr/>
          <p:nvPr/>
        </p:nvSpPr>
        <p:spPr>
          <a:xfrm>
            <a:off x="3438540" y="2596796"/>
            <a:ext cx="215250" cy="153526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C1AE4416-F2D2-4420-93E7-EC9E80362924}"/>
              </a:ext>
            </a:extLst>
          </p:cNvPr>
          <p:cNvCxnSpPr>
            <a:cxnSpLocks/>
            <a:stCxn id="15" idx="1"/>
            <a:endCxn id="7" idx="0"/>
          </p:cNvCxnSpPr>
          <p:nvPr/>
        </p:nvCxnSpPr>
        <p:spPr>
          <a:xfrm rot="10800000" flipV="1">
            <a:off x="1783884" y="1477717"/>
            <a:ext cx="1654657" cy="2095298"/>
          </a:xfrm>
          <a:prstGeom prst="bentConnector2">
            <a:avLst/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AC3CAF55-64B9-4A24-9BD9-784B6214E37D}"/>
              </a:ext>
            </a:extLst>
          </p:cNvPr>
          <p:cNvCxnSpPr>
            <a:cxnSpLocks/>
            <a:stCxn id="16" idx="1"/>
            <a:endCxn id="11" idx="0"/>
          </p:cNvCxnSpPr>
          <p:nvPr/>
        </p:nvCxnSpPr>
        <p:spPr>
          <a:xfrm rot="10800000" flipH="1" flipV="1">
            <a:off x="3438540" y="2075637"/>
            <a:ext cx="1297906" cy="1497377"/>
          </a:xfrm>
          <a:prstGeom prst="bentConnector4">
            <a:avLst>
              <a:gd name="adj1" fmla="val -36400"/>
              <a:gd name="adj2" fmla="val 77499"/>
            </a:avLst>
          </a:prstGeom>
          <a:ln w="25400">
            <a:solidFill>
              <a:srgbClr val="0070C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7A86EFC-5F7B-4C3D-B30B-130F51850B8C}"/>
              </a:ext>
            </a:extLst>
          </p:cNvPr>
          <p:cNvCxnSpPr>
            <a:cxnSpLocks/>
            <a:stCxn id="17" idx="3"/>
            <a:endCxn id="13" idx="0"/>
          </p:cNvCxnSpPr>
          <p:nvPr/>
        </p:nvCxnSpPr>
        <p:spPr>
          <a:xfrm>
            <a:off x="3653790" y="2673559"/>
            <a:ext cx="4034858" cy="899456"/>
          </a:xfrm>
          <a:prstGeom prst="bentConnector2">
            <a:avLst/>
          </a:prstGeom>
          <a:ln w="25400">
            <a:solidFill>
              <a:srgbClr val="00B05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51620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11114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Redux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적용하기 위한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React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작성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레이아웃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904195F-687A-4F9C-A165-91BF80896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534" y="964178"/>
            <a:ext cx="6914932" cy="53225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C8C5FC9-F3CE-4888-A943-FCF515831D03}"/>
              </a:ext>
            </a:extLst>
          </p:cNvPr>
          <p:cNvSpPr txBox="1"/>
          <p:nvPr/>
        </p:nvSpPr>
        <p:spPr>
          <a:xfrm>
            <a:off x="6853443" y="105273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/>
              <a:t>① 단계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64ECB78-0216-4479-ABDD-7A441EF3FE53}"/>
              </a:ext>
            </a:extLst>
          </p:cNvPr>
          <p:cNvSpPr txBox="1"/>
          <p:nvPr/>
        </p:nvSpPr>
        <p:spPr>
          <a:xfrm>
            <a:off x="6732240" y="187522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FFFF"/>
                </a:solidFill>
              </a:rPr>
              <a:t>② 단계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6B388E-B7C7-4C7F-8E84-5D0BD3CAB1DA}"/>
              </a:ext>
            </a:extLst>
          </p:cNvPr>
          <p:cNvSpPr txBox="1"/>
          <p:nvPr/>
        </p:nvSpPr>
        <p:spPr>
          <a:xfrm>
            <a:off x="6588224" y="270892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A500"/>
                </a:solidFill>
              </a:rPr>
              <a:t>③ 단계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A980BC-6B01-45FB-BA37-6526AC27DABA}"/>
              </a:ext>
            </a:extLst>
          </p:cNvPr>
          <p:cNvSpPr txBox="1"/>
          <p:nvPr/>
        </p:nvSpPr>
        <p:spPr>
          <a:xfrm>
            <a:off x="6708103" y="4013189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00FFFF"/>
                </a:solidFill>
              </a:rPr>
              <a:t>② 단계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817D46-5BFF-4F7B-931D-F0F8675F8B22}"/>
              </a:ext>
            </a:extLst>
          </p:cNvPr>
          <p:cNvSpPr txBox="1"/>
          <p:nvPr/>
        </p:nvSpPr>
        <p:spPr>
          <a:xfrm>
            <a:off x="6588224" y="4859868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A500"/>
                </a:solidFill>
              </a:rPr>
              <a:t>③ 단계</a:t>
            </a:r>
          </a:p>
        </p:txBody>
      </p:sp>
    </p:spTree>
    <p:extLst>
      <p:ext uri="{BB962C8B-B14F-4D97-AF65-F5344CB8AC3E}">
        <p14:creationId xmlns:p14="http://schemas.microsoft.com/office/powerpoint/2010/main" val="3366928329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11114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Redux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적용하기 위한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React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작성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Root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및 전체 레이아웃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35394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1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단계 테두리 *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.add-number-root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.display-number-root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2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단계 테두리 *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cyan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.add-number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.display-number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3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단계 테두리 *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App.css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607262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278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Component</a:t>
            </a:r>
            <a:r>
              <a:rPr lang="ko-KR" altLang="en-US" dirty="0">
                <a:latin typeface="+mn-ea"/>
              </a:rPr>
              <a:t>로 데이터 전달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Subject</a:t>
            </a:r>
            <a:endParaRPr lang="en-US" altLang="ko-KR" dirty="0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55576" y="1017718"/>
            <a:ext cx="7848872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Subject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'WEB'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sub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'World Wide Web!'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Subject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5576" y="2582902"/>
            <a:ext cx="7848872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Subject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&lt;header&gt;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sub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아래쪽 화살표 5"/>
          <p:cNvSpPr/>
          <p:nvPr/>
        </p:nvSpPr>
        <p:spPr>
          <a:xfrm>
            <a:off x="4463988" y="1662308"/>
            <a:ext cx="43204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5831008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11114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Redux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적용하기 위한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React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작성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Root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및 전체 레이아웃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378565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AddNumberRoot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'./components/AddNumberRoot'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DisplayNumberRoot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'./components/DisplayNumberRoot'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AddNumberRoot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AddNumberRoot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DisplayNumberRoot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DisplayNumberRoot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F14249-A1B7-4B2C-8CAF-F6F587F70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4221088"/>
            <a:ext cx="3797846" cy="2253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503000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11114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Redux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적용하기 위한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React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작성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AddNumber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24622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'./AddNumber'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AddNumberRoot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'add-number-root'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 Number Root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AddNumberRoot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3457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components/AddNumberRoot.jsx</a:t>
            </a:r>
            <a:endParaRPr lang="ko-KR" alt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03D36-64DA-4179-B201-A2366E3D8B8B}"/>
              </a:ext>
            </a:extLst>
          </p:cNvPr>
          <p:cNvSpPr txBox="1"/>
          <p:nvPr/>
        </p:nvSpPr>
        <p:spPr>
          <a:xfrm>
            <a:off x="875982" y="4415045"/>
            <a:ext cx="7776864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'add-number'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 Number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'button'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&gt;&lt;/input&gt;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A4C9A-9B10-42D6-B8FB-538C0AA5D7D5}"/>
              </a:ext>
            </a:extLst>
          </p:cNvPr>
          <p:cNvSpPr txBox="1"/>
          <p:nvPr/>
        </p:nvSpPr>
        <p:spPr>
          <a:xfrm>
            <a:off x="875983" y="4076491"/>
            <a:ext cx="2978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components/AddNumber.jsx</a:t>
            </a:r>
            <a:endParaRPr lang="ko-KR" altLang="en-US" sz="1600" b="1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2351783-C4E7-4D34-9D54-22AFF6F71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139143"/>
            <a:ext cx="3797846" cy="1831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892436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11114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Redux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적용하기 위한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React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컴포넌트 작성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DisplayNumber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24622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"./DisplayNumber"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DisplayNumberRoot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'display-number-root'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Display Number Root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DisplayNumberRoot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3766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components/DisplayNumberRoot.jsx</a:t>
            </a:r>
            <a:endParaRPr lang="ko-KR" alt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103D36-64DA-4179-B201-A2366E3D8B8B}"/>
              </a:ext>
            </a:extLst>
          </p:cNvPr>
          <p:cNvSpPr txBox="1"/>
          <p:nvPr/>
        </p:nvSpPr>
        <p:spPr>
          <a:xfrm>
            <a:off x="875982" y="4415045"/>
            <a:ext cx="777686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'display-number'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Display Number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'0'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&gt;&lt;/input&gt;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A4C9A-9B10-42D6-B8FB-538C0AA5D7D5}"/>
              </a:ext>
            </a:extLst>
          </p:cNvPr>
          <p:cNvSpPr txBox="1"/>
          <p:nvPr/>
        </p:nvSpPr>
        <p:spPr>
          <a:xfrm>
            <a:off x="875983" y="4076491"/>
            <a:ext cx="3287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components/DisplayNumber.jsx</a:t>
            </a:r>
            <a:endParaRPr lang="ko-KR" altLang="en-US" sz="1600" b="1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CC9C8E0-A555-48C8-950B-D7686FF79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3140968"/>
            <a:ext cx="3797846" cy="1831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1348100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47993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연습문제</a:t>
            </a:r>
            <a:endParaRPr lang="en-US" altLang="ko-KR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아래와 같은 경고 메시지가 보이는 원인을 찾아서 코드 수정하기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0EED22-2602-4597-AF12-1AA5EBECD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052736"/>
            <a:ext cx="5400600" cy="3669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5F353C-AA8C-4BAD-952C-FD21E1D7AE5D}"/>
              </a:ext>
            </a:extLst>
          </p:cNvPr>
          <p:cNvSpPr/>
          <p:nvPr/>
        </p:nvSpPr>
        <p:spPr>
          <a:xfrm>
            <a:off x="1608579" y="1995935"/>
            <a:ext cx="1172721" cy="1613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C28E854-5D74-4496-BA57-9E9253DBC2B2}"/>
              </a:ext>
            </a:extLst>
          </p:cNvPr>
          <p:cNvSpPr/>
          <p:nvPr/>
        </p:nvSpPr>
        <p:spPr>
          <a:xfrm>
            <a:off x="1608578" y="3717032"/>
            <a:ext cx="1172721" cy="161339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61324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92811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state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props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사용하여 다른 컴포넌트에게 데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이터 전달하기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흐름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95635B63-F91B-4CE1-886A-65BCED513B24}"/>
              </a:ext>
            </a:extLst>
          </p:cNvPr>
          <p:cNvSpPr/>
          <p:nvPr/>
        </p:nvSpPr>
        <p:spPr>
          <a:xfrm>
            <a:off x="3703159" y="1684139"/>
            <a:ext cx="1579709" cy="817903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kern="1200"/>
              <a:t>Root</a:t>
            </a:r>
            <a:endParaRPr lang="ko-KR" altLang="en-US" sz="1400" b="1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EC9A0901-8612-42F7-9BDD-E6B5BC6922CA}"/>
              </a:ext>
            </a:extLst>
          </p:cNvPr>
          <p:cNvSpPr/>
          <p:nvPr/>
        </p:nvSpPr>
        <p:spPr>
          <a:xfrm>
            <a:off x="1583791" y="4265079"/>
            <a:ext cx="1579709" cy="817903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kern="1200"/>
              <a:t>AddNumber</a:t>
            </a:r>
            <a:endParaRPr lang="ko-KR" altLang="en-US" sz="1400" b="1" kern="120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B29C645E-56A0-4D65-9FA2-FCB08E9D7468}"/>
              </a:ext>
            </a:extLst>
          </p:cNvPr>
          <p:cNvSpPr/>
          <p:nvPr/>
        </p:nvSpPr>
        <p:spPr>
          <a:xfrm>
            <a:off x="5822528" y="4265079"/>
            <a:ext cx="1579709" cy="817903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kern="1200"/>
              <a:t>DisplayNumber</a:t>
            </a:r>
            <a:endParaRPr lang="ko-KR" altLang="en-US" sz="1400" b="1" kern="120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CE85C3A6-A79D-420C-8F9F-88071D67F51C}"/>
              </a:ext>
            </a:extLst>
          </p:cNvPr>
          <p:cNvSpPr/>
          <p:nvPr/>
        </p:nvSpPr>
        <p:spPr>
          <a:xfrm>
            <a:off x="2643475" y="2974609"/>
            <a:ext cx="1579709" cy="817903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kern="1200"/>
              <a:t>AddNumberRoot</a:t>
            </a:r>
            <a:endParaRPr lang="ko-KR" altLang="en-US" sz="1400" b="1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F7B06057-F276-49B4-AE7C-A1F4D9CC180D}"/>
              </a:ext>
            </a:extLst>
          </p:cNvPr>
          <p:cNvSpPr/>
          <p:nvPr/>
        </p:nvSpPr>
        <p:spPr>
          <a:xfrm>
            <a:off x="4920818" y="2974609"/>
            <a:ext cx="1579709" cy="817903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300" b="1" kern="1200" spc="-80"/>
              <a:t>DisplayNumberRoot</a:t>
            </a:r>
            <a:endParaRPr lang="ko-KR" altLang="en-US" sz="1300" b="1" kern="1200" spc="-8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F72FD55C-2069-48A9-8CE5-1C92B4FCD4B0}"/>
              </a:ext>
            </a:extLst>
          </p:cNvPr>
          <p:cNvCxnSpPr>
            <a:cxnSpLocks/>
          </p:cNvCxnSpPr>
          <p:nvPr/>
        </p:nvCxnSpPr>
        <p:spPr>
          <a:xfrm flipV="1">
            <a:off x="2373645" y="3870770"/>
            <a:ext cx="328380" cy="3160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D558232-12EA-41AE-90D5-C988D2CE0D87}"/>
              </a:ext>
            </a:extLst>
          </p:cNvPr>
          <p:cNvCxnSpPr>
            <a:cxnSpLocks/>
          </p:cNvCxnSpPr>
          <p:nvPr/>
        </p:nvCxnSpPr>
        <p:spPr>
          <a:xfrm flipV="1">
            <a:off x="3433329" y="2580300"/>
            <a:ext cx="328380" cy="3160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D93639AB-7250-493B-8D45-DCB153A385ED}"/>
              </a:ext>
            </a:extLst>
          </p:cNvPr>
          <p:cNvCxnSpPr>
            <a:cxnSpLocks/>
          </p:cNvCxnSpPr>
          <p:nvPr/>
        </p:nvCxnSpPr>
        <p:spPr>
          <a:xfrm flipH="1" flipV="1">
            <a:off x="5382292" y="2580300"/>
            <a:ext cx="328380" cy="316051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F277B6D-34A6-4AE1-ADDC-E83E94E0BDBA}"/>
              </a:ext>
            </a:extLst>
          </p:cNvPr>
          <p:cNvCxnSpPr>
            <a:cxnSpLocks/>
          </p:cNvCxnSpPr>
          <p:nvPr/>
        </p:nvCxnSpPr>
        <p:spPr>
          <a:xfrm flipH="1" flipV="1">
            <a:off x="6277787" y="3870770"/>
            <a:ext cx="328380" cy="316051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ECAD0DF-E631-4305-8EFC-446FC117533F}"/>
              </a:ext>
            </a:extLst>
          </p:cNvPr>
          <p:cNvCxnSpPr>
            <a:cxnSpLocks/>
          </p:cNvCxnSpPr>
          <p:nvPr/>
        </p:nvCxnSpPr>
        <p:spPr>
          <a:xfrm flipV="1">
            <a:off x="3163500" y="2580299"/>
            <a:ext cx="328380" cy="316051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E4CE96B8-865E-41A3-8203-15F4AC606A5F}"/>
              </a:ext>
            </a:extLst>
          </p:cNvPr>
          <p:cNvCxnSpPr>
            <a:cxnSpLocks/>
          </p:cNvCxnSpPr>
          <p:nvPr/>
        </p:nvCxnSpPr>
        <p:spPr>
          <a:xfrm flipV="1">
            <a:off x="2102475" y="3868913"/>
            <a:ext cx="328380" cy="316051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7A50A07-1D5D-46B9-A9B5-C30FD72F6A73}"/>
              </a:ext>
            </a:extLst>
          </p:cNvPr>
          <p:cNvSpPr txBox="1"/>
          <p:nvPr/>
        </p:nvSpPr>
        <p:spPr>
          <a:xfrm>
            <a:off x="2720272" y="2505129"/>
            <a:ext cx="602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accent1"/>
                </a:solidFill>
              </a:rPr>
              <a:t>props</a:t>
            </a:r>
            <a:endParaRPr lang="ko-KR" altLang="en-US" sz="1200" b="1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10DBA6-C15B-47E5-8489-06EB18BC48BC}"/>
              </a:ext>
            </a:extLst>
          </p:cNvPr>
          <p:cNvSpPr txBox="1"/>
          <p:nvPr/>
        </p:nvSpPr>
        <p:spPr>
          <a:xfrm>
            <a:off x="1692377" y="3766072"/>
            <a:ext cx="602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accent1"/>
                </a:solidFill>
              </a:rPr>
              <a:t>props</a:t>
            </a:r>
            <a:endParaRPr lang="ko-KR" altLang="en-US" sz="1200" b="1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60548E-BB86-48AD-B1C4-BC5DA20DC3E1}"/>
              </a:ext>
            </a:extLst>
          </p:cNvPr>
          <p:cNvSpPr txBox="1"/>
          <p:nvPr/>
        </p:nvSpPr>
        <p:spPr>
          <a:xfrm>
            <a:off x="3628810" y="2658480"/>
            <a:ext cx="541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state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0097CB-B3F5-4731-878B-32A96CC949AA}"/>
              </a:ext>
            </a:extLst>
          </p:cNvPr>
          <p:cNvSpPr txBox="1"/>
          <p:nvPr/>
        </p:nvSpPr>
        <p:spPr>
          <a:xfrm>
            <a:off x="2537835" y="3984993"/>
            <a:ext cx="5414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state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0113051-8D9F-4FAE-9CDB-E20125B1CA82}"/>
              </a:ext>
            </a:extLst>
          </p:cNvPr>
          <p:cNvSpPr txBox="1"/>
          <p:nvPr/>
        </p:nvSpPr>
        <p:spPr>
          <a:xfrm>
            <a:off x="5546482" y="2461325"/>
            <a:ext cx="602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accent1"/>
                </a:solidFill>
              </a:rPr>
              <a:t>props</a:t>
            </a:r>
            <a:endParaRPr lang="ko-KR" altLang="en-US" sz="1200" b="1">
              <a:solidFill>
                <a:schemeClr val="accent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814FC0-4686-4611-B72C-8E87B9E06F16}"/>
              </a:ext>
            </a:extLst>
          </p:cNvPr>
          <p:cNvSpPr txBox="1"/>
          <p:nvPr/>
        </p:nvSpPr>
        <p:spPr>
          <a:xfrm>
            <a:off x="6441977" y="3751796"/>
            <a:ext cx="602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accent1"/>
                </a:solidFill>
              </a:rPr>
              <a:t>props</a:t>
            </a:r>
            <a:endParaRPr lang="ko-KR" altLang="en-US" sz="1200" b="1">
              <a:solidFill>
                <a:schemeClr val="accent1"/>
              </a:solidFill>
            </a:endParaRP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9D5F23E5-BF73-484D-9537-B1EC20B83F30}"/>
              </a:ext>
            </a:extLst>
          </p:cNvPr>
          <p:cNvSpPr/>
          <p:nvPr/>
        </p:nvSpPr>
        <p:spPr>
          <a:xfrm>
            <a:off x="3322553" y="4581128"/>
            <a:ext cx="2329567" cy="167627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CB3BC3-35D7-4981-B7DB-217B00B0B50E}"/>
              </a:ext>
            </a:extLst>
          </p:cNvPr>
          <p:cNvSpPr txBox="1"/>
          <p:nvPr/>
        </p:nvSpPr>
        <p:spPr>
          <a:xfrm>
            <a:off x="3665274" y="4355959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number</a:t>
            </a:r>
            <a:r>
              <a:rPr lang="ko-KR" altLang="en-US" sz="1200" b="1">
                <a:solidFill>
                  <a:srgbClr val="FF0000"/>
                </a:solidFill>
              </a:rPr>
              <a:t> 데이터 전달</a:t>
            </a:r>
          </a:p>
        </p:txBody>
      </p:sp>
    </p:spTree>
    <p:extLst>
      <p:ext uri="{BB962C8B-B14F-4D97-AF65-F5344CB8AC3E}">
        <p14:creationId xmlns:p14="http://schemas.microsoft.com/office/powerpoint/2010/main" val="2993624350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38817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state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props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사용하여 다른 컴포넌트에게 데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이터 전달하기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AddNumber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의 </a:t>
            </a:r>
            <a:r>
              <a:rPr lang="en-US" altLang="ko-KR" b="1" u="sng">
                <a:solidFill>
                  <a:prstClr val="black"/>
                </a:solidFill>
                <a:latin typeface="맑은 고딕" panose="020B0503020000020004" pitchFamily="50" charset="-127"/>
              </a:rPr>
              <a:t>state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와 </a:t>
            </a:r>
            <a:r>
              <a:rPr lang="en-US" altLang="ko-KR" b="1" u="sng">
                <a:solidFill>
                  <a:prstClr val="black"/>
                </a:solidFill>
                <a:latin typeface="맑은 고딕" panose="020B0503020000020004" pitchFamily="50" charset="-127"/>
              </a:rPr>
              <a:t>props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를 사용하여 상위 컴포넌트로 전달</a:t>
            </a:r>
            <a:endParaRPr lang="en-US" altLang="ko-KR" b="1" u="sng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526297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'add-number'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 Number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'button'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&gt;&lt;/input&gt;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2978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components/AddNumber.jsx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4A8C73-93AD-45CF-9043-8268D3D60EEC}"/>
              </a:ext>
            </a:extLst>
          </p:cNvPr>
          <p:cNvSpPr/>
          <p:nvPr/>
        </p:nvSpPr>
        <p:spPr>
          <a:xfrm>
            <a:off x="1166174" y="2112885"/>
            <a:ext cx="4488901" cy="25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02524A1-D0EB-450C-9F14-68A148EA5117}"/>
              </a:ext>
            </a:extLst>
          </p:cNvPr>
          <p:cNvSpPr/>
          <p:nvPr/>
        </p:nvSpPr>
        <p:spPr>
          <a:xfrm>
            <a:off x="1828799" y="3817398"/>
            <a:ext cx="2481073" cy="2669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FAE8EA1-6D58-40C1-A6DB-9C7DFA16DF64}"/>
              </a:ext>
            </a:extLst>
          </p:cNvPr>
          <p:cNvSpPr/>
          <p:nvPr/>
        </p:nvSpPr>
        <p:spPr>
          <a:xfrm>
            <a:off x="1828799" y="4797152"/>
            <a:ext cx="2926081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3F3D2D-0EA9-499D-9A01-3F4731557870}"/>
              </a:ext>
            </a:extLst>
          </p:cNvPr>
          <p:cNvSpPr/>
          <p:nvPr/>
        </p:nvSpPr>
        <p:spPr>
          <a:xfrm>
            <a:off x="3053918" y="1889760"/>
            <a:ext cx="603682" cy="2228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110203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08559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state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props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사용하여 다른 컴포넌트에게 데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이터 전달하기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하위 컴포넌트에서 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전달받은 데이터를 상위 컴포넌트로 전달</a:t>
            </a:r>
            <a:endParaRPr lang="en-US" altLang="ko-KR" b="1" u="sng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4031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'./AddNumber'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AddNumberRoot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'add-number-root'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 Number Root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AddNumberRoot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3457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components/AddNumberRoot.jsx</a:t>
            </a:r>
            <a:endParaRPr lang="ko-KR" altLang="en-US" sz="16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BB8003-70BB-42BC-BBB8-C82371B256C9}"/>
              </a:ext>
            </a:extLst>
          </p:cNvPr>
          <p:cNvSpPr/>
          <p:nvPr/>
        </p:nvSpPr>
        <p:spPr>
          <a:xfrm>
            <a:off x="3500758" y="1889760"/>
            <a:ext cx="603682" cy="2228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961C444-6184-46D9-B4A6-B6CB19326262}"/>
              </a:ext>
            </a:extLst>
          </p:cNvPr>
          <p:cNvSpPr/>
          <p:nvPr/>
        </p:nvSpPr>
        <p:spPr>
          <a:xfrm>
            <a:off x="1828799" y="3321480"/>
            <a:ext cx="2481073" cy="2669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840325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62901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state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props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사용하여 다른 컴포넌트에게 데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이터 전달하기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하위 컴포넌트에서 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전달받은 데이터를 다른 하위 컴포넌트로 전달</a:t>
            </a:r>
            <a:endParaRPr lang="en-US" altLang="ko-KR" b="1" u="sng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45243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600" b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Root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AddNumberRoot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AddNumberRoot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DisplayNumberRoot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DisplayNumberRoot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App.js</a:t>
            </a:r>
            <a:endParaRPr lang="ko-KR" altLang="en-US" sz="1600" b="1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20DDE6E-E438-4CC4-8B28-6A54D8267451}"/>
              </a:ext>
            </a:extLst>
          </p:cNvPr>
          <p:cNvSpPr/>
          <p:nvPr/>
        </p:nvSpPr>
        <p:spPr>
          <a:xfrm>
            <a:off x="1166174" y="2112885"/>
            <a:ext cx="4488901" cy="25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619222-8335-42D0-A2CE-47DABD0301DC}"/>
              </a:ext>
            </a:extLst>
          </p:cNvPr>
          <p:cNvSpPr/>
          <p:nvPr/>
        </p:nvSpPr>
        <p:spPr>
          <a:xfrm>
            <a:off x="1828799" y="3817398"/>
            <a:ext cx="2481073" cy="2669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2B87FB-D682-4D07-AD96-C8AB4363853E}"/>
              </a:ext>
            </a:extLst>
          </p:cNvPr>
          <p:cNvSpPr/>
          <p:nvPr/>
        </p:nvSpPr>
        <p:spPr>
          <a:xfrm>
            <a:off x="3705301" y="4544730"/>
            <a:ext cx="1701851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345659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16734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state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props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사용하여 다른 컴포넌트에게 데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이터 전달하기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상위 컴포넌트에서 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전달받은 </a:t>
            </a:r>
            <a:r>
              <a:rPr lang="en-US" altLang="ko-KR" b="1" u="sng">
                <a:solidFill>
                  <a:prstClr val="black"/>
                </a:solidFill>
                <a:latin typeface="맑은 고딕" panose="020B0503020000020004" pitchFamily="50" charset="-127"/>
              </a:rPr>
              <a:t>props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를 하위 컴포넌트로 전달</a:t>
            </a:r>
            <a:endParaRPr lang="en-US" altLang="ko-KR" b="1" u="sng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32932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"./DisplayNumber"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DisplayNumberRoot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'display-number-root'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Display Number Root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DisplayNumberRoot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3766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components/DisplayNumberRoot.jsx</a:t>
            </a:r>
            <a:endParaRPr lang="ko-KR" altLang="en-US" sz="16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A2C7AC-8A88-4BB3-8C72-C4A7716F9C82}"/>
              </a:ext>
            </a:extLst>
          </p:cNvPr>
          <p:cNvSpPr/>
          <p:nvPr/>
        </p:nvSpPr>
        <p:spPr>
          <a:xfrm>
            <a:off x="3270295" y="3071036"/>
            <a:ext cx="2368505" cy="2574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88202CD-A9AE-449D-B9E9-E1A81608A289}"/>
              </a:ext>
            </a:extLst>
          </p:cNvPr>
          <p:cNvSpPr/>
          <p:nvPr/>
        </p:nvSpPr>
        <p:spPr>
          <a:xfrm>
            <a:off x="3941684" y="1882140"/>
            <a:ext cx="603682" cy="2228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10169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92811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state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props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사용하여 다른 컴포넌트에게 데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이터 전달하기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상위 컴포넌트에서 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전달받은 </a:t>
            </a:r>
            <a:r>
              <a:rPr lang="en-US" altLang="ko-KR" b="1" u="sng">
                <a:solidFill>
                  <a:prstClr val="black"/>
                </a:solidFill>
                <a:latin typeface="맑은 고딕" panose="020B0503020000020004" pitchFamily="50" charset="-127"/>
              </a:rPr>
              <a:t>props 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데이터</a:t>
            </a:r>
            <a:r>
              <a:rPr lang="en-US" altLang="ko-KR" b="1" u="sng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출력</a:t>
            </a:r>
            <a:endParaRPr lang="en-US" altLang="ko-KR" b="1" u="sng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28007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'display-number'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Display Number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&gt;&lt;/input&gt;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3287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components/DisplayNumber.jsx</a:t>
            </a:r>
            <a:endParaRPr lang="ko-KR" altLang="en-US" sz="1600" b="1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4A8C73-93AD-45CF-9043-8268D3D60EEC}"/>
              </a:ext>
            </a:extLst>
          </p:cNvPr>
          <p:cNvSpPr/>
          <p:nvPr/>
        </p:nvSpPr>
        <p:spPr>
          <a:xfrm>
            <a:off x="4503419" y="2591226"/>
            <a:ext cx="1356361" cy="25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83F3D2D-0EA9-499D-9A01-3F4731557870}"/>
              </a:ext>
            </a:extLst>
          </p:cNvPr>
          <p:cNvSpPr/>
          <p:nvPr/>
        </p:nvSpPr>
        <p:spPr>
          <a:xfrm>
            <a:off x="3491880" y="1412776"/>
            <a:ext cx="603682" cy="2228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936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2784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Component</a:t>
            </a:r>
            <a:r>
              <a:rPr lang="ko-KR" altLang="en-US" dirty="0">
                <a:latin typeface="+mn-ea"/>
              </a:rPr>
              <a:t>로 데이터 전달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Content</a:t>
            </a:r>
            <a:endParaRPr lang="en-US" altLang="ko-KR" dirty="0">
              <a:latin typeface="+mn-ea"/>
            </a:endParaRPr>
          </a:p>
        </p:txBody>
      </p:sp>
      <p:sp>
        <p:nvSpPr>
          <p:cNvPr id="6" name="아래쪽 화살표 5"/>
          <p:cNvSpPr/>
          <p:nvPr/>
        </p:nvSpPr>
        <p:spPr>
          <a:xfrm>
            <a:off x="4463988" y="1950340"/>
            <a:ext cx="43204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755576" y="1017718"/>
            <a:ext cx="7848872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'HTML'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'HTML is 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HyperText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 Markup Language.'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5576" y="2870934"/>
            <a:ext cx="7848872" cy="286232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&lt;article&gt;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&lt;/article&gt;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59490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92811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state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와 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props</a:t>
            </a:r>
            <a:r>
              <a:rPr kumimoji="0" lang="ko-KR" altLang="en-US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사용하여 다른 컴포넌트에게 데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이터 전달하기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실행 결과</a:t>
            </a:r>
            <a:endParaRPr lang="en-US" altLang="ko-KR" b="1" u="sng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380201-E682-457A-8A32-B14AD391C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124744"/>
            <a:ext cx="3692325" cy="43924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D748D72-DD1A-4255-9F1D-62904C4C7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925" y="1124745"/>
            <a:ext cx="3692324" cy="439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84046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874149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연습문제</a:t>
            </a:r>
            <a:endParaRPr lang="en-US" altLang="ko-KR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AddNumber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에서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DisplayNumber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로 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전달되는 데이터가 누적되도록 수정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하기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15E40E-58A0-4456-A469-B111B7BF0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29" y="1196752"/>
            <a:ext cx="2703145" cy="33123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119F4E-DCCA-4AB9-8037-037DA2F0A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74" y="1196752"/>
            <a:ext cx="2703145" cy="33123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6DD1BB-A44B-4BE8-81CB-284970730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19" y="1196752"/>
            <a:ext cx="2703145" cy="33123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30B9F43-1010-433D-AC6C-297D06C88F7D}"/>
              </a:ext>
            </a:extLst>
          </p:cNvPr>
          <p:cNvSpPr/>
          <p:nvPr/>
        </p:nvSpPr>
        <p:spPr>
          <a:xfrm>
            <a:off x="6298296" y="2739499"/>
            <a:ext cx="428992" cy="25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CAE3C4-9E75-4F45-A34C-013B85BD54BA}"/>
              </a:ext>
            </a:extLst>
          </p:cNvPr>
          <p:cNvSpPr/>
          <p:nvPr/>
        </p:nvSpPr>
        <p:spPr>
          <a:xfrm>
            <a:off x="6300192" y="4064880"/>
            <a:ext cx="428992" cy="25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FCA9CC50-2838-4725-87B7-3795525BB244}"/>
              </a:ext>
            </a:extLst>
          </p:cNvPr>
          <p:cNvCxnSpPr>
            <a:cxnSpLocks/>
            <a:stCxn id="9" idx="1"/>
            <a:endCxn id="10" idx="1"/>
          </p:cNvCxnSpPr>
          <p:nvPr/>
        </p:nvCxnSpPr>
        <p:spPr>
          <a:xfrm rot="10800000" flipH="1" flipV="1">
            <a:off x="6298296" y="2868225"/>
            <a:ext cx="1896" cy="1325381"/>
          </a:xfrm>
          <a:prstGeom prst="bentConnector3">
            <a:avLst>
              <a:gd name="adj1" fmla="val -13021519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1C1739-844C-4C58-BF81-8A1F1EC44D5F}"/>
              </a:ext>
            </a:extLst>
          </p:cNvPr>
          <p:cNvSpPr/>
          <p:nvPr/>
        </p:nvSpPr>
        <p:spPr>
          <a:xfrm>
            <a:off x="3595150" y="2739499"/>
            <a:ext cx="428992" cy="25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19B360-8343-41C8-A24C-F8F61D5FB4F0}"/>
              </a:ext>
            </a:extLst>
          </p:cNvPr>
          <p:cNvSpPr/>
          <p:nvPr/>
        </p:nvSpPr>
        <p:spPr>
          <a:xfrm>
            <a:off x="3597046" y="4064880"/>
            <a:ext cx="428992" cy="25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061A2F3-321E-4CBE-8576-632FC4D4ED8A}"/>
              </a:ext>
            </a:extLst>
          </p:cNvPr>
          <p:cNvCxnSpPr>
            <a:cxnSpLocks/>
            <a:stCxn id="17" idx="1"/>
            <a:endCxn id="18" idx="1"/>
          </p:cNvCxnSpPr>
          <p:nvPr/>
        </p:nvCxnSpPr>
        <p:spPr>
          <a:xfrm rot="10800000" flipH="1" flipV="1">
            <a:off x="3595150" y="2868225"/>
            <a:ext cx="1896" cy="1325381"/>
          </a:xfrm>
          <a:prstGeom prst="bentConnector3">
            <a:avLst>
              <a:gd name="adj1" fmla="val -13021519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BB7D98-7778-482A-B18A-0C61CA79F688}"/>
              </a:ext>
            </a:extLst>
          </p:cNvPr>
          <p:cNvSpPr/>
          <p:nvPr/>
        </p:nvSpPr>
        <p:spPr>
          <a:xfrm>
            <a:off x="892004" y="2739499"/>
            <a:ext cx="428992" cy="25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4F2B93-8B78-4DC3-991D-653797C5D5A3}"/>
              </a:ext>
            </a:extLst>
          </p:cNvPr>
          <p:cNvSpPr/>
          <p:nvPr/>
        </p:nvSpPr>
        <p:spPr>
          <a:xfrm>
            <a:off x="893900" y="4064880"/>
            <a:ext cx="428992" cy="25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4600EB8-B786-48C3-9294-D8A725DB2B69}"/>
              </a:ext>
            </a:extLst>
          </p:cNvPr>
          <p:cNvCxnSpPr>
            <a:cxnSpLocks/>
            <a:stCxn id="21" idx="1"/>
            <a:endCxn id="22" idx="1"/>
          </p:cNvCxnSpPr>
          <p:nvPr/>
        </p:nvCxnSpPr>
        <p:spPr>
          <a:xfrm rot="10800000" flipH="1" flipV="1">
            <a:off x="892004" y="2868225"/>
            <a:ext cx="1896" cy="1325381"/>
          </a:xfrm>
          <a:prstGeom prst="bentConnector3">
            <a:avLst>
              <a:gd name="adj1" fmla="val -13021519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3210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8684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React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의 </a:t>
            </a:r>
            <a:r>
              <a:rPr lang="en-US" altLang="ko-KR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state</a:t>
            </a:r>
            <a:r>
              <a:rPr lang="ko-KR" altLang="en-US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와 </a:t>
            </a:r>
            <a:r>
              <a:rPr lang="en-US" altLang="ko-KR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props</a:t>
            </a:r>
            <a:r>
              <a:rPr lang="ko-KR" altLang="en-US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Redux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의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store</a:t>
            </a:r>
            <a:r>
              <a:rPr lang="ko-KR" altLang="en-US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변경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하기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흐름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95635B63-F91B-4CE1-886A-65BCED513B24}"/>
              </a:ext>
            </a:extLst>
          </p:cNvPr>
          <p:cNvSpPr/>
          <p:nvPr/>
        </p:nvSpPr>
        <p:spPr>
          <a:xfrm>
            <a:off x="3681234" y="1124744"/>
            <a:ext cx="1579709" cy="817903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kern="1200"/>
              <a:t>Root</a:t>
            </a:r>
            <a:endParaRPr lang="ko-KR" altLang="en-US" sz="1400" b="1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EC9A0901-8612-42F7-9BDD-E6B5BC6922CA}"/>
              </a:ext>
            </a:extLst>
          </p:cNvPr>
          <p:cNvSpPr/>
          <p:nvPr/>
        </p:nvSpPr>
        <p:spPr>
          <a:xfrm>
            <a:off x="1561866" y="3284984"/>
            <a:ext cx="1579709" cy="817903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kern="1200"/>
              <a:t>AddNumber</a:t>
            </a:r>
            <a:endParaRPr lang="ko-KR" altLang="en-US" sz="1400" b="1" kern="120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B29C645E-56A0-4D65-9FA2-FCB08E9D7468}"/>
              </a:ext>
            </a:extLst>
          </p:cNvPr>
          <p:cNvSpPr/>
          <p:nvPr/>
        </p:nvSpPr>
        <p:spPr>
          <a:xfrm>
            <a:off x="5800603" y="3284984"/>
            <a:ext cx="1579709" cy="817903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kern="1200"/>
              <a:t>DisplayNumber</a:t>
            </a:r>
            <a:endParaRPr lang="ko-KR" altLang="en-US" sz="1400" b="1" kern="120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CE85C3A6-A79D-420C-8F9F-88071D67F51C}"/>
              </a:ext>
            </a:extLst>
          </p:cNvPr>
          <p:cNvSpPr/>
          <p:nvPr/>
        </p:nvSpPr>
        <p:spPr>
          <a:xfrm>
            <a:off x="2621550" y="2204864"/>
            <a:ext cx="1579709" cy="817903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kern="1200"/>
              <a:t>AddNumberRoot</a:t>
            </a:r>
            <a:endParaRPr lang="ko-KR" altLang="en-US" sz="1400" b="1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F7B06057-F276-49B4-AE7C-A1F4D9CC180D}"/>
              </a:ext>
            </a:extLst>
          </p:cNvPr>
          <p:cNvSpPr/>
          <p:nvPr/>
        </p:nvSpPr>
        <p:spPr>
          <a:xfrm>
            <a:off x="4898893" y="2204864"/>
            <a:ext cx="1579709" cy="817903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300" b="1" kern="1200" spc="-80"/>
              <a:t>DisplayNumberRoot</a:t>
            </a:r>
            <a:endParaRPr lang="ko-KR" altLang="en-US" sz="1300" b="1" kern="1200" spc="-8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CB3BC3-35D7-4981-B7DB-217B00B0B50E}"/>
              </a:ext>
            </a:extLst>
          </p:cNvPr>
          <p:cNvSpPr txBox="1"/>
          <p:nvPr/>
        </p:nvSpPr>
        <p:spPr>
          <a:xfrm>
            <a:off x="3665378" y="4069267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number</a:t>
            </a:r>
            <a:r>
              <a:rPr lang="ko-KR" altLang="en-US" sz="1200" b="1">
                <a:solidFill>
                  <a:srgbClr val="FF0000"/>
                </a:solidFill>
              </a:rPr>
              <a:t> 데이터 전달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611DC82E-3B69-45FF-8B8B-78BADB453A3F}"/>
              </a:ext>
            </a:extLst>
          </p:cNvPr>
          <p:cNvSpPr/>
          <p:nvPr/>
        </p:nvSpPr>
        <p:spPr>
          <a:xfrm>
            <a:off x="3059832" y="4539982"/>
            <a:ext cx="2934152" cy="188371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51BF0A2-8E4F-495D-B48B-D09DA68CBE95}"/>
              </a:ext>
            </a:extLst>
          </p:cNvPr>
          <p:cNvSpPr txBox="1"/>
          <p:nvPr/>
        </p:nvSpPr>
        <p:spPr>
          <a:xfrm>
            <a:off x="3258615" y="4612377"/>
            <a:ext cx="52504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/>
              <a:t>store</a:t>
            </a:r>
            <a:endParaRPr lang="ko-KR" altLang="en-US" sz="900" b="1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1C4089F-5567-4173-A9B0-F29EDB34474B}"/>
              </a:ext>
            </a:extLst>
          </p:cNvPr>
          <p:cNvSpPr/>
          <p:nvPr/>
        </p:nvSpPr>
        <p:spPr>
          <a:xfrm>
            <a:off x="4215709" y="4954121"/>
            <a:ext cx="1591100" cy="9787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900" b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F4A580-17BA-4987-88A8-3D55A1961746}"/>
              </a:ext>
            </a:extLst>
          </p:cNvPr>
          <p:cNvSpPr txBox="1"/>
          <p:nvPr/>
        </p:nvSpPr>
        <p:spPr>
          <a:xfrm>
            <a:off x="4315100" y="4979538"/>
            <a:ext cx="574877" cy="167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/>
              <a:t>reducer</a:t>
            </a:r>
            <a:endParaRPr lang="ko-KR" altLang="en-US" sz="900" b="1"/>
          </a:p>
        </p:txBody>
      </p:sp>
      <p:sp>
        <p:nvSpPr>
          <p:cNvPr id="29" name="순서도: 자기 디스크 28">
            <a:extLst>
              <a:ext uri="{FF2B5EF4-FFF2-40B4-BE49-F238E27FC236}">
                <a16:creationId xmlns:a16="http://schemas.microsoft.com/office/drawing/2014/main" id="{7FA97FDF-F880-4151-AA52-B625C6B44070}"/>
              </a:ext>
            </a:extLst>
          </p:cNvPr>
          <p:cNvSpPr/>
          <p:nvPr/>
        </p:nvSpPr>
        <p:spPr>
          <a:xfrm>
            <a:off x="5079805" y="5229384"/>
            <a:ext cx="577527" cy="517164"/>
          </a:xfrm>
          <a:prstGeom prst="flowChartMagneticDisk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/>
              <a:t>state</a:t>
            </a:r>
            <a:endParaRPr lang="ko-KR" altLang="en-US" sz="900" b="1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B5AED013-8090-4C60-952B-A119BF895B8F}"/>
              </a:ext>
            </a:extLst>
          </p:cNvPr>
          <p:cNvSpPr/>
          <p:nvPr/>
        </p:nvSpPr>
        <p:spPr>
          <a:xfrm>
            <a:off x="4345785" y="5165853"/>
            <a:ext cx="615359" cy="64422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/>
              <a:t>action</a:t>
            </a:r>
            <a:endParaRPr lang="ko-KR" altLang="en-US" sz="900" b="1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763ED6AB-AFA9-46B2-9AB3-B241A78370F8}"/>
              </a:ext>
            </a:extLst>
          </p:cNvPr>
          <p:cNvSpPr/>
          <p:nvPr/>
        </p:nvSpPr>
        <p:spPr>
          <a:xfrm>
            <a:off x="3269640" y="4952994"/>
            <a:ext cx="795131" cy="3764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/>
              <a:t>dispatch</a:t>
            </a:r>
            <a:endParaRPr lang="ko-KR" altLang="en-US" sz="900" b="1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0E30AE0-E17B-49D7-9967-DFD245AC45E2}"/>
              </a:ext>
            </a:extLst>
          </p:cNvPr>
          <p:cNvSpPr/>
          <p:nvPr/>
        </p:nvSpPr>
        <p:spPr>
          <a:xfrm>
            <a:off x="3267813" y="5415581"/>
            <a:ext cx="795131" cy="3764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/>
              <a:t>subscribe</a:t>
            </a:r>
            <a:endParaRPr lang="ko-KR" altLang="en-US" sz="900" b="1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23FB59B-CCCF-46C4-A0FD-EC620EEDC1D5}"/>
              </a:ext>
            </a:extLst>
          </p:cNvPr>
          <p:cNvSpPr/>
          <p:nvPr/>
        </p:nvSpPr>
        <p:spPr>
          <a:xfrm>
            <a:off x="3267813" y="5883141"/>
            <a:ext cx="795131" cy="3764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b="1"/>
              <a:t>getState</a:t>
            </a:r>
            <a:endParaRPr lang="ko-KR" altLang="en-US" sz="900" b="1"/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50C7D9D7-5E80-43D9-8270-BB45B23D024F}"/>
              </a:ext>
            </a:extLst>
          </p:cNvPr>
          <p:cNvCxnSpPr>
            <a:cxnSpLocks/>
            <a:endCxn id="23" idx="1"/>
          </p:cNvCxnSpPr>
          <p:nvPr/>
        </p:nvCxnSpPr>
        <p:spPr>
          <a:xfrm rot="16200000" flipH="1">
            <a:off x="2010317" y="4432323"/>
            <a:ext cx="1378952" cy="720077"/>
          </a:xfrm>
          <a:prstGeom prst="bentConnector2">
            <a:avLst/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6EAEA094-A73B-4398-A501-A965C5965DAD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993984" y="4102885"/>
            <a:ext cx="594240" cy="1378953"/>
          </a:xfrm>
          <a:prstGeom prst="bentConnector2">
            <a:avLst/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19C1BC6-095B-42D0-88D6-1EEB0D91FD3A}"/>
              </a:ext>
            </a:extLst>
          </p:cNvPr>
          <p:cNvSpPr/>
          <p:nvPr/>
        </p:nvSpPr>
        <p:spPr>
          <a:xfrm>
            <a:off x="2512380" y="1036572"/>
            <a:ext cx="4065973" cy="209083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4DC94A-2F81-43D7-9097-667D8FDF01E7}"/>
              </a:ext>
            </a:extLst>
          </p:cNvPr>
          <p:cNvSpPr txBox="1"/>
          <p:nvPr/>
        </p:nvSpPr>
        <p:spPr>
          <a:xfrm>
            <a:off x="6660232" y="1533695"/>
            <a:ext cx="1859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</a:rPr>
              <a:t>state / props </a:t>
            </a:r>
            <a:r>
              <a:rPr lang="ko-KR" altLang="en-US" sz="1200" b="1">
                <a:solidFill>
                  <a:schemeClr val="accent6"/>
                </a:solidFill>
              </a:rPr>
              <a:t>코드 제거</a:t>
            </a:r>
          </a:p>
        </p:txBody>
      </p:sp>
    </p:spTree>
    <p:extLst>
      <p:ext uri="{BB962C8B-B14F-4D97-AF65-F5344CB8AC3E}">
        <p14:creationId xmlns:p14="http://schemas.microsoft.com/office/powerpoint/2010/main" val="23471096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90507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React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의 </a:t>
            </a:r>
            <a:r>
              <a:rPr lang="en-US" altLang="ko-KR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state</a:t>
            </a:r>
            <a:r>
              <a:rPr lang="ko-KR" altLang="en-US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와 </a:t>
            </a:r>
            <a:r>
              <a:rPr lang="en-US" altLang="ko-KR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props</a:t>
            </a:r>
            <a:r>
              <a:rPr lang="ko-KR" altLang="en-US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Redux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의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store</a:t>
            </a:r>
            <a:r>
              <a:rPr lang="ko-KR" altLang="en-US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변경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하기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구성요소 및 동작 흐름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C575A2-6559-4C67-A77A-9155AC5F173F}"/>
              </a:ext>
            </a:extLst>
          </p:cNvPr>
          <p:cNvGrpSpPr/>
          <p:nvPr/>
        </p:nvGrpSpPr>
        <p:grpSpPr>
          <a:xfrm>
            <a:off x="782426" y="1124744"/>
            <a:ext cx="7579147" cy="3888432"/>
            <a:chOff x="539552" y="1268760"/>
            <a:chExt cx="8280920" cy="424847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3BA26425-E97E-4DD8-A3BA-FD0D02136E4A}"/>
                </a:ext>
              </a:extLst>
            </p:cNvPr>
            <p:cNvSpPr/>
            <p:nvPr/>
          </p:nvSpPr>
          <p:spPr>
            <a:xfrm>
              <a:off x="3707904" y="1268760"/>
              <a:ext cx="5112568" cy="4248472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A895212-4E67-4B15-9B1C-A3D46A203C9C}"/>
                </a:ext>
              </a:extLst>
            </p:cNvPr>
            <p:cNvSpPr txBox="1"/>
            <p:nvPr/>
          </p:nvSpPr>
          <p:spPr>
            <a:xfrm>
              <a:off x="3995936" y="1407244"/>
              <a:ext cx="5534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/>
                <a:t>store</a:t>
              </a:r>
              <a:endParaRPr lang="ko-KR" altLang="en-US" sz="1200" b="1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5168B1C-55B7-474F-B4EE-B2FD524F0209}"/>
                </a:ext>
              </a:extLst>
            </p:cNvPr>
            <p:cNvSpPr/>
            <p:nvPr/>
          </p:nvSpPr>
          <p:spPr>
            <a:xfrm>
              <a:off x="5868144" y="2060956"/>
              <a:ext cx="2592288" cy="187220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5B810F-D061-43B1-A917-B424C6A9C29C}"/>
                </a:ext>
              </a:extLst>
            </p:cNvPr>
            <p:cNvSpPr txBox="1"/>
            <p:nvPr/>
          </p:nvSpPr>
          <p:spPr>
            <a:xfrm>
              <a:off x="6012160" y="2109575"/>
              <a:ext cx="7401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/>
                <a:t>reducer</a:t>
              </a:r>
              <a:endParaRPr lang="ko-KR" altLang="en-US" sz="1200" b="1"/>
            </a:p>
          </p:txBody>
        </p:sp>
        <p:sp>
          <p:nvSpPr>
            <p:cNvPr id="11" name="순서도: 자기 디스크 10">
              <a:extLst>
                <a:ext uri="{FF2B5EF4-FFF2-40B4-BE49-F238E27FC236}">
                  <a16:creationId xmlns:a16="http://schemas.microsoft.com/office/drawing/2014/main" id="{93729E64-55F3-4873-AAB3-84881DBF36E3}"/>
                </a:ext>
              </a:extLst>
            </p:cNvPr>
            <p:cNvSpPr/>
            <p:nvPr/>
          </p:nvSpPr>
          <p:spPr>
            <a:xfrm>
              <a:off x="7452320" y="2587499"/>
              <a:ext cx="836825" cy="989270"/>
            </a:xfrm>
            <a:prstGeom prst="flowChartMagneticDisk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state</a:t>
              </a:r>
              <a:endParaRPr lang="ko-KR" altLang="en-US" sz="1200" b="1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E4B03172-F54E-4D1C-8911-1F1785CCCF57}"/>
                </a:ext>
              </a:extLst>
            </p:cNvPr>
            <p:cNvSpPr/>
            <p:nvPr/>
          </p:nvSpPr>
          <p:spPr>
            <a:xfrm>
              <a:off x="6056621" y="2465971"/>
              <a:ext cx="891643" cy="1232327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action</a:t>
              </a:r>
              <a:endParaRPr lang="ko-KR" altLang="en-US" sz="1200" b="1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CF732E71-CC6F-4DB8-B34B-E72DD827EC5B}"/>
                </a:ext>
              </a:extLst>
            </p:cNvPr>
            <p:cNvSpPr/>
            <p:nvPr/>
          </p:nvSpPr>
          <p:spPr>
            <a:xfrm>
              <a:off x="4011912" y="2058800"/>
              <a:ext cx="1152128" cy="72008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dispatch</a:t>
              </a:r>
              <a:endParaRPr lang="ko-KR" altLang="en-US" sz="1200" b="1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2BCB35CB-83DA-46E8-A117-6E30F663FBD4}"/>
                </a:ext>
              </a:extLst>
            </p:cNvPr>
            <p:cNvSpPr/>
            <p:nvPr/>
          </p:nvSpPr>
          <p:spPr>
            <a:xfrm>
              <a:off x="4009264" y="3160713"/>
              <a:ext cx="1152128" cy="72008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subscribe</a:t>
              </a:r>
              <a:endParaRPr lang="ko-KR" altLang="en-US" sz="1200" b="1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4627352-7827-4DE3-866B-AF962EAA62B0}"/>
                </a:ext>
              </a:extLst>
            </p:cNvPr>
            <p:cNvSpPr/>
            <p:nvPr/>
          </p:nvSpPr>
          <p:spPr>
            <a:xfrm>
              <a:off x="4009264" y="4262626"/>
              <a:ext cx="1152128" cy="72008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getState</a:t>
              </a:r>
              <a:endParaRPr lang="ko-KR" altLang="en-US" sz="1200" b="1"/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9955ED6F-67C9-4F09-8A1D-D90CBE8040D4}"/>
                </a:ext>
              </a:extLst>
            </p:cNvPr>
            <p:cNvCxnSpPr>
              <a:cxnSpLocks/>
              <a:stCxn id="12" idx="3"/>
              <a:endCxn id="7" idx="0"/>
            </p:cNvCxnSpPr>
            <p:nvPr/>
          </p:nvCxnSpPr>
          <p:spPr>
            <a:xfrm flipV="1">
              <a:off x="5164040" y="2060956"/>
              <a:ext cx="2000248" cy="357884"/>
            </a:xfrm>
            <a:prstGeom prst="bentConnector4">
              <a:avLst>
                <a:gd name="adj1" fmla="val 17600"/>
                <a:gd name="adj2" fmla="val 164478"/>
              </a:avLst>
            </a:prstGeom>
            <a:ln w="254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화살표: 오른쪽 39">
              <a:extLst>
                <a:ext uri="{FF2B5EF4-FFF2-40B4-BE49-F238E27FC236}">
                  <a16:creationId xmlns:a16="http://schemas.microsoft.com/office/drawing/2014/main" id="{7DE6DF6D-CF04-42E5-A1A4-07128ED57248}"/>
                </a:ext>
              </a:extLst>
            </p:cNvPr>
            <p:cNvSpPr/>
            <p:nvPr/>
          </p:nvSpPr>
          <p:spPr>
            <a:xfrm>
              <a:off x="7020272" y="2860171"/>
              <a:ext cx="360040" cy="45719"/>
            </a:xfrm>
            <a:prstGeom prst="rightArrow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1" name="화살표: 오른쪽 40">
              <a:extLst>
                <a:ext uri="{FF2B5EF4-FFF2-40B4-BE49-F238E27FC236}">
                  <a16:creationId xmlns:a16="http://schemas.microsoft.com/office/drawing/2014/main" id="{3B885B0E-07B4-4D44-8512-5D4CACBF6D21}"/>
                </a:ext>
              </a:extLst>
            </p:cNvPr>
            <p:cNvSpPr/>
            <p:nvPr/>
          </p:nvSpPr>
          <p:spPr>
            <a:xfrm>
              <a:off x="7020272" y="3085722"/>
              <a:ext cx="360040" cy="45719"/>
            </a:xfrm>
            <a:prstGeom prst="rightArrow">
              <a:avLst/>
            </a:prstGeom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2" name="화살표: 오른쪽 41">
              <a:extLst>
                <a:ext uri="{FF2B5EF4-FFF2-40B4-BE49-F238E27FC236}">
                  <a16:creationId xmlns:a16="http://schemas.microsoft.com/office/drawing/2014/main" id="{917A6160-6B81-41B9-9D5E-344650E59390}"/>
                </a:ext>
              </a:extLst>
            </p:cNvPr>
            <p:cNvSpPr/>
            <p:nvPr/>
          </p:nvSpPr>
          <p:spPr>
            <a:xfrm>
              <a:off x="7020272" y="3311273"/>
              <a:ext cx="360040" cy="45719"/>
            </a:xfrm>
            <a:prstGeom prst="rightArrow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C380247-01FA-48A8-96D1-AB5B1B92732C}"/>
                </a:ext>
              </a:extLst>
            </p:cNvPr>
            <p:cNvSpPr txBox="1"/>
            <p:nvPr/>
          </p:nvSpPr>
          <p:spPr>
            <a:xfrm>
              <a:off x="7020272" y="2644280"/>
              <a:ext cx="2936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chemeClr val="accent4"/>
                  </a:solidFill>
                </a:rPr>
                <a:t>A</a:t>
              </a:r>
              <a:endParaRPr lang="ko-KR" altLang="en-US" sz="1200" b="1">
                <a:solidFill>
                  <a:schemeClr val="accent4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F9D2DF-FB83-4F0A-89C0-5B7E95ECAC60}"/>
                </a:ext>
              </a:extLst>
            </p:cNvPr>
            <p:cNvSpPr txBox="1"/>
            <p:nvPr/>
          </p:nvSpPr>
          <p:spPr>
            <a:xfrm>
              <a:off x="7020272" y="2869720"/>
              <a:ext cx="2824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chemeClr val="accent5"/>
                  </a:solidFill>
                </a:rPr>
                <a:t>B</a:t>
              </a:r>
              <a:endParaRPr lang="ko-KR" altLang="en-US" sz="1200" b="1">
                <a:solidFill>
                  <a:schemeClr val="accent5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BDA180D-BC06-4F3A-9C4B-6833F7D6B265}"/>
                </a:ext>
              </a:extLst>
            </p:cNvPr>
            <p:cNvSpPr txBox="1"/>
            <p:nvPr/>
          </p:nvSpPr>
          <p:spPr>
            <a:xfrm>
              <a:off x="7020272" y="3098970"/>
              <a:ext cx="2824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>
                  <a:solidFill>
                    <a:schemeClr val="accent6"/>
                  </a:solidFill>
                </a:rPr>
                <a:t>C</a:t>
              </a:r>
              <a:endParaRPr lang="ko-KR" altLang="en-US" sz="1200" b="1">
                <a:solidFill>
                  <a:schemeClr val="accent6"/>
                </a:solidFill>
              </a:endParaRPr>
            </a:p>
          </p:txBody>
        </p:sp>
        <p:cxnSp>
          <p:nvCxnSpPr>
            <p:cNvPr id="47" name="연결선: 꺾임 46">
              <a:extLst>
                <a:ext uri="{FF2B5EF4-FFF2-40B4-BE49-F238E27FC236}">
                  <a16:creationId xmlns:a16="http://schemas.microsoft.com/office/drawing/2014/main" id="{2254EA7A-C400-491F-8724-192C3696A40A}"/>
                </a:ext>
              </a:extLst>
            </p:cNvPr>
            <p:cNvCxnSpPr>
              <a:cxnSpLocks/>
              <a:stCxn id="7" idx="2"/>
              <a:endCxn id="14" idx="3"/>
            </p:cNvCxnSpPr>
            <p:nvPr/>
          </p:nvCxnSpPr>
          <p:spPr>
            <a:xfrm rot="5400000" flipH="1">
              <a:off x="5956634" y="2725511"/>
              <a:ext cx="412411" cy="2002896"/>
            </a:xfrm>
            <a:prstGeom prst="bentConnector4">
              <a:avLst>
                <a:gd name="adj1" fmla="val -55430"/>
                <a:gd name="adj2" fmla="val 82357"/>
              </a:avLst>
            </a:prstGeom>
            <a:ln w="254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B453EE7C-F24C-404B-BA5D-03FF98348812}"/>
                </a:ext>
              </a:extLst>
            </p:cNvPr>
            <p:cNvSpPr/>
            <p:nvPr/>
          </p:nvSpPr>
          <p:spPr>
            <a:xfrm>
              <a:off x="539552" y="2152601"/>
              <a:ext cx="1368152" cy="2830105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28DF35E5-324C-4DAA-9E9B-CC2F89CA6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573" y="2574384"/>
              <a:ext cx="828112" cy="462363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BDDBE05-3546-4289-91D3-199850F16ED6}"/>
                </a:ext>
              </a:extLst>
            </p:cNvPr>
            <p:cNvSpPr txBox="1"/>
            <p:nvPr/>
          </p:nvSpPr>
          <p:spPr>
            <a:xfrm>
              <a:off x="905037" y="2350107"/>
              <a:ext cx="6514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/>
                <a:t>Button</a:t>
              </a:r>
              <a:endParaRPr lang="ko-KR" altLang="en-US" sz="1200"/>
            </a:p>
          </p:txBody>
        </p: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C5C901B0-3500-4429-9B4A-F8BA8A216EDF}"/>
                </a:ext>
              </a:extLst>
            </p:cNvPr>
            <p:cNvCxnSpPr>
              <a:cxnSpLocks/>
              <a:stCxn id="51" idx="3"/>
              <a:endCxn id="12" idx="1"/>
            </p:cNvCxnSpPr>
            <p:nvPr/>
          </p:nvCxnSpPr>
          <p:spPr>
            <a:xfrm flipV="1">
              <a:off x="1637685" y="2418840"/>
              <a:ext cx="2374227" cy="386726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51882B8-0AE2-4418-8A5C-F8A7A73AF888}"/>
                </a:ext>
              </a:extLst>
            </p:cNvPr>
            <p:cNvSpPr txBox="1"/>
            <p:nvPr/>
          </p:nvSpPr>
          <p:spPr>
            <a:xfrm>
              <a:off x="539552" y="1844824"/>
              <a:ext cx="6206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/>
                <a:t>HTML</a:t>
              </a:r>
              <a:endParaRPr lang="ko-KR" altLang="en-US" sz="1200" b="1"/>
            </a:p>
          </p:txBody>
        </p:sp>
        <p:sp>
          <p:nvSpPr>
            <p:cNvPr id="57" name="사각형: 둥근 모서리 56">
              <a:extLst>
                <a:ext uri="{FF2B5EF4-FFF2-40B4-BE49-F238E27FC236}">
                  <a16:creationId xmlns:a16="http://schemas.microsoft.com/office/drawing/2014/main" id="{23EBDB91-0A4E-4543-9A50-5C2842C6C16B}"/>
                </a:ext>
              </a:extLst>
            </p:cNvPr>
            <p:cNvSpPr/>
            <p:nvPr/>
          </p:nvSpPr>
          <p:spPr>
            <a:xfrm>
              <a:off x="2387076" y="4441030"/>
              <a:ext cx="888780" cy="35993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render</a:t>
              </a:r>
              <a:endParaRPr lang="ko-KR" altLang="en-US" sz="1200" b="1"/>
            </a:p>
          </p:txBody>
        </p:sp>
        <p:cxnSp>
          <p:nvCxnSpPr>
            <p:cNvPr id="62" name="연결선: 꺾임 61">
              <a:extLst>
                <a:ext uri="{FF2B5EF4-FFF2-40B4-BE49-F238E27FC236}">
                  <a16:creationId xmlns:a16="http://schemas.microsoft.com/office/drawing/2014/main" id="{BC8D6532-8CC6-4452-AD3F-27D6A575FBC9}"/>
                </a:ext>
              </a:extLst>
            </p:cNvPr>
            <p:cNvCxnSpPr>
              <a:cxnSpLocks/>
              <a:stCxn id="57" idx="1"/>
              <a:endCxn id="50" idx="3"/>
            </p:cNvCxnSpPr>
            <p:nvPr/>
          </p:nvCxnSpPr>
          <p:spPr>
            <a:xfrm rot="10800000">
              <a:off x="1907704" y="3567654"/>
              <a:ext cx="479372" cy="1053342"/>
            </a:xfrm>
            <a:prstGeom prst="bentConnector3">
              <a:avLst>
                <a:gd name="adj1" fmla="val 50000"/>
              </a:avLst>
            </a:prstGeom>
            <a:ln w="254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화살표 연결선 68">
              <a:extLst>
                <a:ext uri="{FF2B5EF4-FFF2-40B4-BE49-F238E27FC236}">
                  <a16:creationId xmlns:a16="http://schemas.microsoft.com/office/drawing/2014/main" id="{F89B2DD3-FECE-4C4A-B4D3-86A956A7816C}"/>
                </a:ext>
              </a:extLst>
            </p:cNvPr>
            <p:cNvCxnSpPr>
              <a:stCxn id="57" idx="3"/>
              <a:endCxn id="15" idx="1"/>
            </p:cNvCxnSpPr>
            <p:nvPr/>
          </p:nvCxnSpPr>
          <p:spPr>
            <a:xfrm>
              <a:off x="3275856" y="4620996"/>
              <a:ext cx="733408" cy="1670"/>
            </a:xfrm>
            <a:prstGeom prst="straightConnector1">
              <a:avLst/>
            </a:prstGeom>
            <a:ln w="25400">
              <a:solidFill>
                <a:srgbClr val="00B050"/>
              </a:solidFill>
              <a:headEnd type="diamond" w="lg" len="lg"/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연결선: 꺾임 69">
              <a:extLst>
                <a:ext uri="{FF2B5EF4-FFF2-40B4-BE49-F238E27FC236}">
                  <a16:creationId xmlns:a16="http://schemas.microsoft.com/office/drawing/2014/main" id="{A4FBF1C2-62EF-4DEA-AE66-812F113F7B27}"/>
                </a:ext>
              </a:extLst>
            </p:cNvPr>
            <p:cNvCxnSpPr>
              <a:cxnSpLocks/>
              <a:stCxn id="11" idx="3"/>
              <a:endCxn id="15" idx="3"/>
            </p:cNvCxnSpPr>
            <p:nvPr/>
          </p:nvCxnSpPr>
          <p:spPr>
            <a:xfrm rot="5400000">
              <a:off x="5993115" y="2745047"/>
              <a:ext cx="1045897" cy="2709341"/>
            </a:xfrm>
            <a:prstGeom prst="bentConnector2">
              <a:avLst/>
            </a:prstGeom>
            <a:ln w="25400">
              <a:solidFill>
                <a:srgbClr val="00B050"/>
              </a:solidFill>
              <a:headEnd type="diamond" w="lg" len="lg"/>
              <a:tailEnd type="diamond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연결선: 꺾임 72">
              <a:extLst>
                <a:ext uri="{FF2B5EF4-FFF2-40B4-BE49-F238E27FC236}">
                  <a16:creationId xmlns:a16="http://schemas.microsoft.com/office/drawing/2014/main" id="{DFE6E9BD-03B2-4DB2-B6DF-A2C73CD97DB2}"/>
                </a:ext>
              </a:extLst>
            </p:cNvPr>
            <p:cNvCxnSpPr>
              <a:cxnSpLocks/>
              <a:stCxn id="14" idx="1"/>
              <a:endCxn id="57" idx="0"/>
            </p:cNvCxnSpPr>
            <p:nvPr/>
          </p:nvCxnSpPr>
          <p:spPr>
            <a:xfrm rot="10800000" flipV="1">
              <a:off x="2831466" y="3520752"/>
              <a:ext cx="1177798" cy="920277"/>
            </a:xfrm>
            <a:prstGeom prst="bentConnector2">
              <a:avLst/>
            </a:prstGeom>
            <a:ln w="25400">
              <a:solidFill>
                <a:srgbClr val="FF000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C17950B-7591-4228-AD39-36B3E3E5F2A5}"/>
                </a:ext>
              </a:extLst>
            </p:cNvPr>
            <p:cNvSpPr txBox="1"/>
            <p:nvPr/>
          </p:nvSpPr>
          <p:spPr>
            <a:xfrm>
              <a:off x="2471618" y="2497789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>
                  <a:solidFill>
                    <a:srgbClr val="FF0000"/>
                  </a:solidFill>
                </a:rPr>
                <a:t>①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4407398-2856-4CB0-A8A7-BB60B3C7020B}"/>
                </a:ext>
              </a:extLst>
            </p:cNvPr>
            <p:cNvSpPr txBox="1"/>
            <p:nvPr/>
          </p:nvSpPr>
          <p:spPr>
            <a:xfrm>
              <a:off x="6084168" y="153051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>
                  <a:solidFill>
                    <a:srgbClr val="FF0000"/>
                  </a:solidFill>
                </a:rPr>
                <a:t>②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2F324E2-45CD-4BA1-993B-4D8D746573DB}"/>
                </a:ext>
              </a:extLst>
            </p:cNvPr>
            <p:cNvSpPr txBox="1"/>
            <p:nvPr/>
          </p:nvSpPr>
          <p:spPr>
            <a:xfrm>
              <a:off x="7058447" y="2303186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>
                  <a:solidFill>
                    <a:srgbClr val="FF0000"/>
                  </a:solidFill>
                </a:rPr>
                <a:t>③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D039306-17AE-45F2-A7D6-6123621C0179}"/>
                </a:ext>
              </a:extLst>
            </p:cNvPr>
            <p:cNvSpPr txBox="1"/>
            <p:nvPr/>
          </p:nvSpPr>
          <p:spPr>
            <a:xfrm>
              <a:off x="5510387" y="384289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>
                  <a:solidFill>
                    <a:srgbClr val="FF0000"/>
                  </a:solidFill>
                </a:rPr>
                <a:t>④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6104776-F74C-40E3-AE74-CD2F5E5A30CA}"/>
                </a:ext>
              </a:extLst>
            </p:cNvPr>
            <p:cNvSpPr txBox="1"/>
            <p:nvPr/>
          </p:nvSpPr>
          <p:spPr>
            <a:xfrm>
              <a:off x="3109585" y="3229775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>
                  <a:solidFill>
                    <a:srgbClr val="FF0000"/>
                  </a:solidFill>
                </a:rPr>
                <a:t>⑤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C164D7A-FA3F-4D94-85B2-0C20554220D5}"/>
                </a:ext>
              </a:extLst>
            </p:cNvPr>
            <p:cNvSpPr txBox="1"/>
            <p:nvPr/>
          </p:nvSpPr>
          <p:spPr>
            <a:xfrm>
              <a:off x="3327872" y="4313218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>
                  <a:solidFill>
                    <a:srgbClr val="FF0000"/>
                  </a:solidFill>
                </a:rPr>
                <a:t>⑥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3D45ECA-7C93-41EB-970D-86629332197B}"/>
                </a:ext>
              </a:extLst>
            </p:cNvPr>
            <p:cNvSpPr txBox="1"/>
            <p:nvPr/>
          </p:nvSpPr>
          <p:spPr>
            <a:xfrm>
              <a:off x="6333962" y="4648797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>
                  <a:solidFill>
                    <a:srgbClr val="FF0000"/>
                  </a:solidFill>
                </a:rPr>
                <a:t>⑦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765354F-BF98-4EFD-B1B1-5CBE0D195ED3}"/>
                </a:ext>
              </a:extLst>
            </p:cNvPr>
            <p:cNvSpPr txBox="1"/>
            <p:nvPr/>
          </p:nvSpPr>
          <p:spPr>
            <a:xfrm>
              <a:off x="1841972" y="3894118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b="1">
                  <a:solidFill>
                    <a:srgbClr val="FF0000"/>
                  </a:solidFill>
                </a:rPr>
                <a:t>⑧</a:t>
              </a:r>
            </a:p>
          </p:txBody>
        </p:sp>
        <p:sp>
          <p:nvSpPr>
            <p:cNvPr id="84" name="사각형: 둥근 모서리 83">
              <a:extLst>
                <a:ext uri="{FF2B5EF4-FFF2-40B4-BE49-F238E27FC236}">
                  <a16:creationId xmlns:a16="http://schemas.microsoft.com/office/drawing/2014/main" id="{9C7B948A-9A70-43EF-83F9-CE5F0A2FC903}"/>
                </a:ext>
              </a:extLst>
            </p:cNvPr>
            <p:cNvSpPr/>
            <p:nvPr/>
          </p:nvSpPr>
          <p:spPr>
            <a:xfrm>
              <a:off x="683568" y="3227349"/>
              <a:ext cx="1086396" cy="157361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6267BE0-3E5B-4CC6-9B6A-B0F3C8EAF0FA}"/>
              </a:ext>
            </a:extLst>
          </p:cNvPr>
          <p:cNvSpPr txBox="1"/>
          <p:nvPr/>
        </p:nvSpPr>
        <p:spPr>
          <a:xfrm>
            <a:off x="785070" y="5303028"/>
            <a:ext cx="47018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>
                <a:solidFill>
                  <a:srgbClr val="FF0000"/>
                </a:solidFill>
              </a:rPr>
              <a:t>③</a:t>
            </a:r>
            <a:r>
              <a:rPr lang="en-US" altLang="ko-KR"/>
              <a:t> action</a:t>
            </a:r>
            <a:r>
              <a:rPr lang="ko-KR" altLang="en-US"/>
              <a:t>에 따라 </a:t>
            </a:r>
            <a:r>
              <a:rPr lang="en-US" altLang="ko-KR"/>
              <a:t>state</a:t>
            </a:r>
            <a:r>
              <a:rPr lang="ko-KR" altLang="en-US"/>
              <a:t>를</a:t>
            </a:r>
            <a:r>
              <a:rPr lang="en-US" altLang="ko-KR"/>
              <a:t> </a:t>
            </a:r>
            <a:r>
              <a:rPr lang="ko-KR" altLang="en-US"/>
              <a:t>변경 </a:t>
            </a:r>
            <a:endParaRPr lang="en-US" altLang="ko-KR"/>
          </a:p>
          <a:p>
            <a:r>
              <a:rPr lang="ko-KR" altLang="en-US" b="1">
                <a:solidFill>
                  <a:srgbClr val="FF0000"/>
                </a:solidFill>
              </a:rPr>
              <a:t>④</a:t>
            </a:r>
            <a:r>
              <a:rPr lang="en-US" altLang="ko-KR" b="1">
                <a:solidFill>
                  <a:srgbClr val="FF0000"/>
                </a:solidFill>
              </a:rPr>
              <a:t>, </a:t>
            </a:r>
            <a:r>
              <a:rPr lang="ko-KR" altLang="en-US" b="1">
                <a:solidFill>
                  <a:srgbClr val="FF0000"/>
                </a:solidFill>
              </a:rPr>
              <a:t>⑤ </a:t>
            </a:r>
            <a:r>
              <a:rPr lang="en-US" altLang="ko-KR"/>
              <a:t>subscribe</a:t>
            </a:r>
            <a:r>
              <a:rPr lang="ko-KR" altLang="en-US"/>
              <a:t>에 등록된 </a:t>
            </a:r>
            <a:r>
              <a:rPr lang="en-US" altLang="ko-KR"/>
              <a:t>render </a:t>
            </a:r>
            <a:r>
              <a:rPr lang="ko-KR" altLang="en-US"/>
              <a:t>함수 호출</a:t>
            </a:r>
            <a:endParaRPr lang="en-US" altLang="ko-KR"/>
          </a:p>
          <a:p>
            <a:r>
              <a:rPr lang="en-US" altLang="ko-KR"/>
              <a:t> 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ko-KR" altLang="en-US">
                <a:sym typeface="Wingdings" panose="05000000000000000000" pitchFamily="2" charset="2"/>
              </a:rPr>
              <a:t>변경된 </a:t>
            </a:r>
            <a:r>
              <a:rPr lang="en-US" altLang="ko-KR">
                <a:sym typeface="Wingdings" panose="05000000000000000000" pitchFamily="2" charset="2"/>
              </a:rPr>
              <a:t>state </a:t>
            </a:r>
            <a:r>
              <a:rPr lang="ko-KR" altLang="en-US">
                <a:sym typeface="Wingdings" panose="05000000000000000000" pitchFamily="2" charset="2"/>
              </a:rPr>
              <a:t>출력 </a:t>
            </a:r>
            <a:r>
              <a:rPr lang="en-US" altLang="ko-KR">
                <a:sym typeface="Wingdings" panose="05000000000000000000" pitchFamily="2" charset="2"/>
              </a:rPr>
              <a:t>(</a:t>
            </a:r>
            <a:r>
              <a:rPr lang="ko-KR" altLang="en-US">
                <a:sym typeface="Wingdings" panose="05000000000000000000" pitchFamily="2" charset="2"/>
              </a:rPr>
              <a:t>데이터 전달 효과</a:t>
            </a:r>
            <a:r>
              <a:rPr lang="en-US" altLang="ko-KR">
                <a:sym typeface="Wingdings" panose="05000000000000000000" pitchFamily="2" charset="2"/>
              </a:rPr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155877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90507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React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의 </a:t>
            </a:r>
            <a:r>
              <a:rPr lang="en-US" altLang="ko-KR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state</a:t>
            </a:r>
            <a:r>
              <a:rPr lang="ko-KR" altLang="en-US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와 </a:t>
            </a:r>
            <a:r>
              <a:rPr lang="en-US" altLang="ko-KR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props</a:t>
            </a:r>
            <a:r>
              <a:rPr lang="ko-KR" altLang="en-US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Redux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의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store</a:t>
            </a:r>
            <a:r>
              <a:rPr lang="ko-KR" altLang="en-US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변경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하기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redux store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생성을 위한 모듈 작성</a:t>
            </a:r>
            <a:endParaRPr lang="en-US" altLang="ko-KR" b="1" u="sng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31854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5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55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55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5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'redux'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5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5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55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createStore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55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5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55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55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55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5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55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number: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5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55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55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5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55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'INCREMENT'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5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...</a:t>
            </a:r>
            <a:r>
              <a:rPr lang="en-US" altLang="ko-KR" sz="155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5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number: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5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5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55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5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5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}</a:t>
            </a: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55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5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500" b="0" spc="-8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sz="1500" b="0" spc="-8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500" b="0" spc="-8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spc="-8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__REDUX_DEVTOOLS_EXTENSION__</a:t>
            </a:r>
            <a:r>
              <a:rPr lang="en-US" altLang="ko-KR" sz="1500" b="0" spc="-8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500" b="0" spc="-8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500" b="0" spc="-8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spc="-8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__REDUX_DEVTOOLS_EXTENSION__</a:t>
            </a:r>
            <a:r>
              <a:rPr lang="en-US" altLang="ko-KR" sz="1500" b="0" spc="-8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55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5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5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55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8816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store.js</a:t>
            </a:r>
            <a:endParaRPr lang="ko-KR" altLang="en-US" sz="16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3E7872-48A6-42A2-B679-46BEB2D63266}"/>
              </a:ext>
            </a:extLst>
          </p:cNvPr>
          <p:cNvSpPr txBox="1"/>
          <p:nvPr/>
        </p:nvSpPr>
        <p:spPr>
          <a:xfrm>
            <a:off x="2476196" y="6381328"/>
            <a:ext cx="45764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/>
              <a:t>https://github.com/zalmoxisus/redux-devtools-extension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F70B4F-6035-41D8-82FB-C1CA9DD1D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763" y="4713967"/>
            <a:ext cx="5103304" cy="1506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67BD0AA-A673-470B-AA0D-98A87369E719}"/>
              </a:ext>
            </a:extLst>
          </p:cNvPr>
          <p:cNvSpPr/>
          <p:nvPr/>
        </p:nvSpPr>
        <p:spPr>
          <a:xfrm>
            <a:off x="1186862" y="3709774"/>
            <a:ext cx="7362777" cy="25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78DCC0-3888-48C6-ACFB-D5F726DFB2BC}"/>
              </a:ext>
            </a:extLst>
          </p:cNvPr>
          <p:cNvSpPr txBox="1"/>
          <p:nvPr/>
        </p:nvSpPr>
        <p:spPr>
          <a:xfrm>
            <a:off x="5276685" y="4022248"/>
            <a:ext cx="29913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Redux</a:t>
            </a:r>
            <a:r>
              <a:rPr lang="ko-KR" altLang="en-US" sz="1400" b="1">
                <a:solidFill>
                  <a:schemeClr val="accent6"/>
                </a:solidFill>
              </a:rPr>
              <a:t> </a:t>
            </a:r>
            <a:r>
              <a:rPr lang="en-US" altLang="ko-KR" sz="1400" b="1">
                <a:solidFill>
                  <a:schemeClr val="accent6"/>
                </a:solidFill>
              </a:rPr>
              <a:t>DevTools </a:t>
            </a:r>
            <a:r>
              <a:rPr lang="ko-KR" altLang="en-US" sz="1400" b="1">
                <a:solidFill>
                  <a:schemeClr val="accent6"/>
                </a:solidFill>
              </a:rPr>
              <a:t>활용을 위한 코드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F8ECD8F-8C39-4A78-AE0F-B27BA5C3981E}"/>
              </a:ext>
            </a:extLst>
          </p:cNvPr>
          <p:cNvSpPr/>
          <p:nvPr/>
        </p:nvSpPr>
        <p:spPr>
          <a:xfrm>
            <a:off x="1191793" y="2783586"/>
            <a:ext cx="7037807" cy="73197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E8F5D3-6957-4865-BD9D-904079EB875A}"/>
              </a:ext>
            </a:extLst>
          </p:cNvPr>
          <p:cNvSpPr txBox="1"/>
          <p:nvPr/>
        </p:nvSpPr>
        <p:spPr>
          <a:xfrm>
            <a:off x="6032712" y="2492896"/>
            <a:ext cx="2211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action</a:t>
            </a:r>
            <a:r>
              <a:rPr lang="ko-KR" altLang="en-US" sz="1400" b="1">
                <a:solidFill>
                  <a:schemeClr val="accent6"/>
                </a:solidFill>
              </a:rPr>
              <a:t>에 따라 </a:t>
            </a:r>
            <a:r>
              <a:rPr lang="en-US" altLang="ko-KR" sz="1400" b="1">
                <a:solidFill>
                  <a:schemeClr val="accent6"/>
                </a:solidFill>
              </a:rPr>
              <a:t>state </a:t>
            </a:r>
            <a:r>
              <a:rPr lang="ko-KR" altLang="en-US" sz="1400" b="1">
                <a:solidFill>
                  <a:schemeClr val="accent6"/>
                </a:solidFill>
              </a:rPr>
              <a:t>변경</a:t>
            </a:r>
          </a:p>
        </p:txBody>
      </p:sp>
    </p:spTree>
    <p:extLst>
      <p:ext uri="{BB962C8B-B14F-4D97-AF65-F5344CB8AC3E}">
        <p14:creationId xmlns:p14="http://schemas.microsoft.com/office/powerpoint/2010/main" val="189747965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90507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React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의 </a:t>
            </a:r>
            <a:r>
              <a:rPr lang="en-US" altLang="ko-KR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state</a:t>
            </a:r>
            <a:r>
              <a:rPr lang="ko-KR" altLang="en-US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와 </a:t>
            </a:r>
            <a:r>
              <a:rPr lang="en-US" altLang="ko-KR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props</a:t>
            </a:r>
            <a:r>
              <a:rPr lang="ko-KR" altLang="en-US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Redux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의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store</a:t>
            </a:r>
            <a:r>
              <a:rPr lang="ko-KR" altLang="en-US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변경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하기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number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증가 시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Redux dispatch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호출</a:t>
            </a:r>
            <a:endParaRPr lang="en-US" altLang="ko-KR" b="1" u="sng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47705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'../store'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'add-number'</a:t>
            </a:r>
            <a:r>
              <a:rPr lang="en-US" altLang="ko-KR" sz="160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 Number</a:t>
            </a:r>
            <a:r>
              <a:rPr lang="en-US" altLang="ko-KR" sz="160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'button'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'INCREMENT'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number: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altLang="ko-KR" sz="16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6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altLang="ko-KR" sz="16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&gt;&lt;/input&gt;</a:t>
            </a:r>
            <a:endParaRPr lang="en-US" altLang="ko-KR" sz="16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6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3050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components/AddNumber.jsx</a:t>
            </a:r>
            <a:endParaRPr lang="ko-KR" altLang="en-US" sz="1600" b="1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3888E3-A8E6-4F3B-A866-291031C76B09}"/>
              </a:ext>
            </a:extLst>
          </p:cNvPr>
          <p:cNvSpPr/>
          <p:nvPr/>
        </p:nvSpPr>
        <p:spPr>
          <a:xfrm>
            <a:off x="947166" y="1614644"/>
            <a:ext cx="3234218" cy="2585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AB11FCE-3271-414F-9817-244F031C9E5A}"/>
              </a:ext>
            </a:extLst>
          </p:cNvPr>
          <p:cNvSpPr/>
          <p:nvPr/>
        </p:nvSpPr>
        <p:spPr>
          <a:xfrm>
            <a:off x="1818656" y="3560333"/>
            <a:ext cx="5839444" cy="2585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87394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11212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React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의 </a:t>
            </a:r>
            <a:r>
              <a:rPr lang="en-US" altLang="ko-KR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state</a:t>
            </a:r>
            <a:r>
              <a:rPr lang="ko-KR" altLang="en-US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와 </a:t>
            </a:r>
            <a:r>
              <a:rPr lang="en-US" altLang="ko-KR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props</a:t>
            </a:r>
            <a:r>
              <a:rPr lang="ko-KR" altLang="en-US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Redux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의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store</a:t>
            </a:r>
            <a:r>
              <a:rPr lang="ko-KR" altLang="en-US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변경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하기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DisplayNumber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구독 신청</a:t>
            </a:r>
            <a:endParaRPr lang="en-US" altLang="ko-KR" b="1" u="sng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45243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'../store'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'display-number'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Display Number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&gt;&lt;/input&gt;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33600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components/DisplayNumber.jsx</a:t>
            </a:r>
            <a:endParaRPr lang="ko-KR" altLang="en-US" sz="1600" b="1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31380E2-AB4A-41D0-B16C-45DD03220C64}"/>
              </a:ext>
            </a:extLst>
          </p:cNvPr>
          <p:cNvSpPr/>
          <p:nvPr/>
        </p:nvSpPr>
        <p:spPr>
          <a:xfrm>
            <a:off x="947166" y="1614644"/>
            <a:ext cx="3234218" cy="2585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192E8A-0826-4F32-9EB3-0FA9A5578D9D}"/>
              </a:ext>
            </a:extLst>
          </p:cNvPr>
          <p:cNvSpPr/>
          <p:nvPr/>
        </p:nvSpPr>
        <p:spPr>
          <a:xfrm>
            <a:off x="1165860" y="2340002"/>
            <a:ext cx="6934532" cy="2585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E903F1-95E8-44FC-9E34-36E891B58548}"/>
              </a:ext>
            </a:extLst>
          </p:cNvPr>
          <p:cNvSpPr/>
          <p:nvPr/>
        </p:nvSpPr>
        <p:spPr>
          <a:xfrm>
            <a:off x="1165860" y="2824666"/>
            <a:ext cx="4151864" cy="7885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7BF12A-085F-4C50-A685-2DB48F0B29B9}"/>
              </a:ext>
            </a:extLst>
          </p:cNvPr>
          <p:cNvSpPr txBox="1"/>
          <p:nvPr/>
        </p:nvSpPr>
        <p:spPr>
          <a:xfrm>
            <a:off x="5317724" y="2824666"/>
            <a:ext cx="311649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reducer</a:t>
            </a:r>
            <a:r>
              <a:rPr lang="ko-KR" altLang="en-US" sz="1400" b="1">
                <a:solidFill>
                  <a:schemeClr val="accent6"/>
                </a:solidFill>
              </a:rPr>
              <a:t>가 동작 후 </a:t>
            </a:r>
            <a:r>
              <a:rPr lang="en-US" altLang="ko-KR" sz="1400" b="1">
                <a:solidFill>
                  <a:schemeClr val="accent6"/>
                </a:solidFill>
              </a:rPr>
              <a:t>state</a:t>
            </a:r>
            <a:r>
              <a:rPr lang="ko-KR" altLang="en-US" sz="1400" b="1">
                <a:solidFill>
                  <a:schemeClr val="accent6"/>
                </a:solidFill>
              </a:rPr>
              <a:t>를</a:t>
            </a:r>
            <a:r>
              <a:rPr lang="en-US" altLang="ko-KR" sz="1400" b="1">
                <a:solidFill>
                  <a:schemeClr val="accent6"/>
                </a:solidFill>
              </a:rPr>
              <a:t> </a:t>
            </a:r>
            <a:r>
              <a:rPr lang="ko-KR" altLang="en-US" sz="1400" b="1">
                <a:solidFill>
                  <a:schemeClr val="accent6"/>
                </a:solidFill>
              </a:rPr>
              <a:t>반환하면</a:t>
            </a:r>
            <a:endParaRPr lang="en-US" altLang="ko-KR" sz="1400" b="1">
              <a:solidFill>
                <a:schemeClr val="accent6"/>
              </a:solidFill>
            </a:endParaRPr>
          </a:p>
          <a:p>
            <a:r>
              <a:rPr lang="en-US" altLang="ko-KR" sz="1400" b="1">
                <a:solidFill>
                  <a:schemeClr val="accent6"/>
                </a:solidFill>
              </a:rPr>
              <a:t>Redux</a:t>
            </a:r>
            <a:r>
              <a:rPr lang="ko-KR" altLang="en-US" sz="1400" b="1">
                <a:solidFill>
                  <a:schemeClr val="accent6"/>
                </a:solidFill>
              </a:rPr>
              <a:t>의 구독 기능 동작</a:t>
            </a:r>
            <a:endParaRPr lang="en-US" altLang="ko-KR" sz="1400" b="1">
              <a:solidFill>
                <a:schemeClr val="accent6"/>
              </a:solidFill>
            </a:endParaRPr>
          </a:p>
          <a:p>
            <a:r>
              <a:rPr lang="en-US" altLang="ko-KR" sz="1400" b="1">
                <a:solidFill>
                  <a:schemeClr val="accent6"/>
                </a:solidFill>
                <a:sym typeface="Wingdings" panose="05000000000000000000" pitchFamily="2" charset="2"/>
              </a:rPr>
              <a:t>    </a:t>
            </a:r>
            <a:r>
              <a:rPr lang="ko-KR" altLang="en-US" sz="1400" b="1" u="sng">
                <a:solidFill>
                  <a:schemeClr val="accent6"/>
                </a:solidFill>
                <a:sym typeface="Wingdings" panose="05000000000000000000" pitchFamily="2" charset="2"/>
              </a:rPr>
              <a:t>구독 신청된 렌더 함수 호출</a:t>
            </a:r>
            <a:endParaRPr lang="ko-KR" altLang="en-US" sz="1400" b="1" u="sng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780404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90507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React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의 </a:t>
            </a:r>
            <a:r>
              <a:rPr lang="en-US" altLang="ko-KR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state</a:t>
            </a:r>
            <a:r>
              <a:rPr lang="ko-KR" altLang="en-US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와 </a:t>
            </a:r>
            <a:r>
              <a:rPr lang="en-US" altLang="ko-KR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props</a:t>
            </a:r>
            <a:r>
              <a:rPr lang="ko-KR" altLang="en-US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Redux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의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store</a:t>
            </a:r>
            <a:r>
              <a:rPr lang="ko-KR" altLang="en-US" b="1" u="sng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로 변경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하기</a:t>
            </a:r>
            <a:endParaRPr lang="en-US" altLang="ko-KR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실행 결과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15E40E-58A0-4456-A469-B111B7BF0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29" y="1196752"/>
            <a:ext cx="2703145" cy="33123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119F4E-DCCA-4AB9-8037-037DA2F0A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74" y="1196752"/>
            <a:ext cx="2703145" cy="33123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6DD1BB-A44B-4BE8-81CB-284970730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19" y="1196752"/>
            <a:ext cx="2703145" cy="33123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30B9F43-1010-433D-AC6C-297D06C88F7D}"/>
              </a:ext>
            </a:extLst>
          </p:cNvPr>
          <p:cNvSpPr/>
          <p:nvPr/>
        </p:nvSpPr>
        <p:spPr>
          <a:xfrm>
            <a:off x="6298296" y="2739499"/>
            <a:ext cx="428992" cy="25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CAE3C4-9E75-4F45-A34C-013B85BD54BA}"/>
              </a:ext>
            </a:extLst>
          </p:cNvPr>
          <p:cNvSpPr/>
          <p:nvPr/>
        </p:nvSpPr>
        <p:spPr>
          <a:xfrm>
            <a:off x="6300192" y="4064880"/>
            <a:ext cx="428992" cy="25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FCA9CC50-2838-4725-87B7-3795525BB244}"/>
              </a:ext>
            </a:extLst>
          </p:cNvPr>
          <p:cNvCxnSpPr>
            <a:cxnSpLocks/>
            <a:stCxn id="9" idx="1"/>
            <a:endCxn id="10" idx="1"/>
          </p:cNvCxnSpPr>
          <p:nvPr/>
        </p:nvCxnSpPr>
        <p:spPr>
          <a:xfrm rot="10800000" flipH="1" flipV="1">
            <a:off x="6298296" y="2868225"/>
            <a:ext cx="1896" cy="1325381"/>
          </a:xfrm>
          <a:prstGeom prst="bentConnector3">
            <a:avLst>
              <a:gd name="adj1" fmla="val -13021519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1C1739-844C-4C58-BF81-8A1F1EC44D5F}"/>
              </a:ext>
            </a:extLst>
          </p:cNvPr>
          <p:cNvSpPr/>
          <p:nvPr/>
        </p:nvSpPr>
        <p:spPr>
          <a:xfrm>
            <a:off x="3595150" y="2739499"/>
            <a:ext cx="428992" cy="25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19B360-8343-41C8-A24C-F8F61D5FB4F0}"/>
              </a:ext>
            </a:extLst>
          </p:cNvPr>
          <p:cNvSpPr/>
          <p:nvPr/>
        </p:nvSpPr>
        <p:spPr>
          <a:xfrm>
            <a:off x="3597046" y="4064880"/>
            <a:ext cx="428992" cy="25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061A2F3-321E-4CBE-8576-632FC4D4ED8A}"/>
              </a:ext>
            </a:extLst>
          </p:cNvPr>
          <p:cNvCxnSpPr>
            <a:cxnSpLocks/>
            <a:stCxn id="17" idx="1"/>
            <a:endCxn id="18" idx="1"/>
          </p:cNvCxnSpPr>
          <p:nvPr/>
        </p:nvCxnSpPr>
        <p:spPr>
          <a:xfrm rot="10800000" flipH="1" flipV="1">
            <a:off x="3595150" y="2868225"/>
            <a:ext cx="1896" cy="1325381"/>
          </a:xfrm>
          <a:prstGeom prst="bentConnector3">
            <a:avLst>
              <a:gd name="adj1" fmla="val -13021519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BB7D98-7778-482A-B18A-0C61CA79F688}"/>
              </a:ext>
            </a:extLst>
          </p:cNvPr>
          <p:cNvSpPr/>
          <p:nvPr/>
        </p:nvSpPr>
        <p:spPr>
          <a:xfrm>
            <a:off x="892004" y="2739499"/>
            <a:ext cx="428992" cy="25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4F2B93-8B78-4DC3-991D-653797C5D5A3}"/>
              </a:ext>
            </a:extLst>
          </p:cNvPr>
          <p:cNvSpPr/>
          <p:nvPr/>
        </p:nvSpPr>
        <p:spPr>
          <a:xfrm>
            <a:off x="893900" y="4064880"/>
            <a:ext cx="428992" cy="25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4600EB8-B786-48C3-9294-D8A725DB2B69}"/>
              </a:ext>
            </a:extLst>
          </p:cNvPr>
          <p:cNvCxnSpPr>
            <a:cxnSpLocks/>
            <a:stCxn id="21" idx="1"/>
            <a:endCxn id="22" idx="1"/>
          </p:cNvCxnSpPr>
          <p:nvPr/>
        </p:nvCxnSpPr>
        <p:spPr>
          <a:xfrm rot="10800000" flipH="1" flipV="1">
            <a:off x="892004" y="2868225"/>
            <a:ext cx="1896" cy="1325381"/>
          </a:xfrm>
          <a:prstGeom prst="bentConnector3">
            <a:avLst>
              <a:gd name="adj1" fmla="val -13021519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66032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80364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React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컴포넌트에서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Redux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종속된 기능 제거하기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흐름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95635B63-F91B-4CE1-886A-65BCED513B24}"/>
              </a:ext>
            </a:extLst>
          </p:cNvPr>
          <p:cNvSpPr/>
          <p:nvPr/>
        </p:nvSpPr>
        <p:spPr>
          <a:xfrm>
            <a:off x="3784379" y="1124744"/>
            <a:ext cx="1579709" cy="817903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kern="1200"/>
              <a:t>Root</a:t>
            </a:r>
            <a:endParaRPr lang="ko-KR" altLang="en-US" sz="1400" b="1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EC9A0901-8612-42F7-9BDD-E6B5BC6922CA}"/>
              </a:ext>
            </a:extLst>
          </p:cNvPr>
          <p:cNvSpPr/>
          <p:nvPr/>
        </p:nvSpPr>
        <p:spPr>
          <a:xfrm>
            <a:off x="1583791" y="4987361"/>
            <a:ext cx="1579709" cy="817903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kern="1200"/>
              <a:t>AddNumber</a:t>
            </a:r>
            <a:endParaRPr lang="ko-KR" altLang="en-US" sz="1400" b="1" kern="120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B29C645E-56A0-4D65-9FA2-FCB08E9D7468}"/>
              </a:ext>
            </a:extLst>
          </p:cNvPr>
          <p:cNvSpPr/>
          <p:nvPr/>
        </p:nvSpPr>
        <p:spPr>
          <a:xfrm>
            <a:off x="5944619" y="4987361"/>
            <a:ext cx="1579709" cy="817903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kern="1200"/>
              <a:t>DisplayNumber</a:t>
            </a:r>
            <a:endParaRPr lang="ko-KR" altLang="en-US" sz="1400" b="1" kern="120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CE85C3A6-A79D-420C-8F9F-88071D67F51C}"/>
              </a:ext>
            </a:extLst>
          </p:cNvPr>
          <p:cNvSpPr/>
          <p:nvPr/>
        </p:nvSpPr>
        <p:spPr>
          <a:xfrm>
            <a:off x="2643475" y="2415214"/>
            <a:ext cx="1579709" cy="817903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kern="1200"/>
              <a:t>AddNumberRoot</a:t>
            </a:r>
            <a:endParaRPr lang="ko-KR" altLang="en-US" sz="1400" b="1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F7B06057-F276-49B4-AE7C-A1F4D9CC180D}"/>
              </a:ext>
            </a:extLst>
          </p:cNvPr>
          <p:cNvSpPr/>
          <p:nvPr/>
        </p:nvSpPr>
        <p:spPr>
          <a:xfrm>
            <a:off x="4920818" y="2415214"/>
            <a:ext cx="1579709" cy="817903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300" b="1" kern="1200" spc="-80"/>
              <a:t>DisplayNumberRoot</a:t>
            </a:r>
            <a:endParaRPr lang="ko-KR" altLang="en-US" sz="1300" b="1" kern="1200" spc="-8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CD149A-EB70-4506-9DA9-10B689F44AD1}"/>
              </a:ext>
            </a:extLst>
          </p:cNvPr>
          <p:cNvSpPr txBox="1"/>
          <p:nvPr/>
        </p:nvSpPr>
        <p:spPr>
          <a:xfrm>
            <a:off x="3779645" y="3659442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number</a:t>
            </a:r>
            <a:r>
              <a:rPr lang="ko-KR" altLang="en-US" sz="1200" b="1">
                <a:solidFill>
                  <a:srgbClr val="FF0000"/>
                </a:solidFill>
              </a:rPr>
              <a:t> 데이터 전달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2D1060B-74D5-4A5F-978C-8017FF12193D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163500" y="4008836"/>
            <a:ext cx="841818" cy="334909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9E5F2F7-C4A8-4175-A3CA-EF2214886345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5267167" y="4008836"/>
            <a:ext cx="677452" cy="334909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32BCE2CD-6B5B-48BF-80F7-4F7ECF26D535}"/>
              </a:ext>
            </a:extLst>
          </p:cNvPr>
          <p:cNvSpPr/>
          <p:nvPr/>
        </p:nvSpPr>
        <p:spPr>
          <a:xfrm>
            <a:off x="1583791" y="3645024"/>
            <a:ext cx="1579709" cy="814607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b="1"/>
              <a:t>(Container)</a:t>
            </a:r>
            <a:endParaRPr lang="ko-KR" altLang="en-US" sz="1200" b="1" kern="1200"/>
          </a:p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b="1" kern="1200"/>
              <a:t>AddNumber</a:t>
            </a:r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10D5CC76-24B7-48AC-B458-21E2E3D41E01}"/>
              </a:ext>
            </a:extLst>
          </p:cNvPr>
          <p:cNvSpPr/>
          <p:nvPr/>
        </p:nvSpPr>
        <p:spPr>
          <a:xfrm>
            <a:off x="5949774" y="3645024"/>
            <a:ext cx="1579708" cy="815912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200" b="1"/>
              <a:t>(Container)</a:t>
            </a:r>
            <a:endParaRPr lang="ko-KR" altLang="en-US" sz="1200" b="1" kern="1200"/>
          </a:p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200" b="1" kern="1200"/>
              <a:t>DisplayNumber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ED8FD14-A792-45C9-92FF-45B8287E208C}"/>
              </a:ext>
            </a:extLst>
          </p:cNvPr>
          <p:cNvCxnSpPr>
            <a:cxnSpLocks/>
          </p:cNvCxnSpPr>
          <p:nvPr/>
        </p:nvCxnSpPr>
        <p:spPr>
          <a:xfrm flipV="1">
            <a:off x="2480892" y="4516801"/>
            <a:ext cx="0" cy="39122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06E4F2B-66A4-4566-8C84-659917730081}"/>
              </a:ext>
            </a:extLst>
          </p:cNvPr>
          <p:cNvCxnSpPr>
            <a:cxnSpLocks/>
          </p:cNvCxnSpPr>
          <p:nvPr/>
        </p:nvCxnSpPr>
        <p:spPr>
          <a:xfrm flipV="1">
            <a:off x="2211955" y="4516802"/>
            <a:ext cx="0" cy="39122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34CECD2-6E3D-4C5B-BE21-DC3DADC031FF}"/>
              </a:ext>
            </a:extLst>
          </p:cNvPr>
          <p:cNvSpPr txBox="1"/>
          <p:nvPr/>
        </p:nvSpPr>
        <p:spPr>
          <a:xfrm>
            <a:off x="1612112" y="4633289"/>
            <a:ext cx="570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>
                <a:solidFill>
                  <a:schemeClr val="accent1"/>
                </a:solidFill>
              </a:rPr>
              <a:t>props</a:t>
            </a:r>
            <a:endParaRPr lang="ko-KR" altLang="en-US" sz="1100" b="1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B37953-7A7D-48D1-A4A4-46A52A31D4DF}"/>
              </a:ext>
            </a:extLst>
          </p:cNvPr>
          <p:cNvSpPr txBox="1"/>
          <p:nvPr/>
        </p:nvSpPr>
        <p:spPr>
          <a:xfrm>
            <a:off x="2480892" y="4629901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>
                <a:solidFill>
                  <a:srgbClr val="FF0000"/>
                </a:solidFill>
              </a:rPr>
              <a:t>state</a:t>
            </a:r>
            <a:endParaRPr lang="ko-KR" altLang="en-US" sz="1100" b="1">
              <a:solidFill>
                <a:srgbClr val="FF0000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DFF3010-39A4-4FCD-828A-54E301B1958C}"/>
              </a:ext>
            </a:extLst>
          </p:cNvPr>
          <p:cNvCxnSpPr>
            <a:cxnSpLocks/>
          </p:cNvCxnSpPr>
          <p:nvPr/>
        </p:nvCxnSpPr>
        <p:spPr>
          <a:xfrm flipV="1">
            <a:off x="6741032" y="4527930"/>
            <a:ext cx="0" cy="39122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4D2A7AC-5C63-44A9-91AC-D91D75F097BE}"/>
              </a:ext>
            </a:extLst>
          </p:cNvPr>
          <p:cNvSpPr txBox="1"/>
          <p:nvPr/>
        </p:nvSpPr>
        <p:spPr>
          <a:xfrm>
            <a:off x="6141189" y="4644417"/>
            <a:ext cx="570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>
                <a:solidFill>
                  <a:schemeClr val="accent1"/>
                </a:solidFill>
              </a:rPr>
              <a:t>props</a:t>
            </a:r>
            <a:endParaRPr lang="ko-KR" altLang="en-US" sz="1100" b="1">
              <a:solidFill>
                <a:schemeClr val="accent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64D9535-40B0-4B73-A6BF-71C484BD356C}"/>
              </a:ext>
            </a:extLst>
          </p:cNvPr>
          <p:cNvSpPr/>
          <p:nvPr/>
        </p:nvSpPr>
        <p:spPr>
          <a:xfrm>
            <a:off x="4005318" y="3936441"/>
            <a:ext cx="1261849" cy="8146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Store</a:t>
            </a:r>
            <a:endParaRPr lang="ko-KR" altLang="en-US" sz="1200" b="1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F94B7EC-87A7-400E-B6A8-92B55D14C5BB}"/>
              </a:ext>
            </a:extLst>
          </p:cNvPr>
          <p:cNvSpPr/>
          <p:nvPr/>
        </p:nvSpPr>
        <p:spPr>
          <a:xfrm>
            <a:off x="2512380" y="1016000"/>
            <a:ext cx="4147038" cy="2364509"/>
          </a:xfrm>
          <a:prstGeom prst="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F56ED23-5B17-4BB6-A091-5180AF46F367}"/>
              </a:ext>
            </a:extLst>
          </p:cNvPr>
          <p:cNvSpPr txBox="1"/>
          <p:nvPr/>
        </p:nvSpPr>
        <p:spPr>
          <a:xfrm>
            <a:off x="6660232" y="1533695"/>
            <a:ext cx="1859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</a:rPr>
              <a:t>state / props </a:t>
            </a:r>
            <a:r>
              <a:rPr lang="ko-KR" altLang="en-US" sz="1200" b="1">
                <a:solidFill>
                  <a:schemeClr val="accent6"/>
                </a:solidFill>
              </a:rPr>
              <a:t>코드 제거</a:t>
            </a:r>
          </a:p>
        </p:txBody>
      </p:sp>
    </p:spTree>
    <p:extLst>
      <p:ext uri="{BB962C8B-B14F-4D97-AF65-F5344CB8AC3E}">
        <p14:creationId xmlns:p14="http://schemas.microsoft.com/office/powerpoint/2010/main" val="759620360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90507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React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컴포넌트에서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Redux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종속된 기능 제거하기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컨테이너 역할의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DisplayNumber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생성</a:t>
            </a:r>
            <a:endParaRPr lang="en-US" altLang="ko-KR" b="1" u="sng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35394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"../components/DisplayNumber"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'../store'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  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3093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containers/DisplayNumber.jsx</a:t>
            </a:r>
            <a:endParaRPr lang="ko-KR" altLang="en-US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44D78D-0678-4125-B25F-8189C66DED4A}"/>
              </a:ext>
            </a:extLst>
          </p:cNvPr>
          <p:cNvSpPr txBox="1"/>
          <p:nvPr/>
        </p:nvSpPr>
        <p:spPr>
          <a:xfrm>
            <a:off x="875983" y="4937393"/>
            <a:ext cx="3813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chemeClr val="accent6"/>
                </a:solidFill>
              </a:rPr>
              <a:t>기존 </a:t>
            </a:r>
            <a:r>
              <a:rPr lang="en-US" altLang="ko-KR" sz="1200" b="1">
                <a:solidFill>
                  <a:schemeClr val="accent6"/>
                </a:solidFill>
              </a:rPr>
              <a:t>DisplayNumber.jsx</a:t>
            </a:r>
            <a:r>
              <a:rPr lang="ko-KR" altLang="en-US" sz="1200" b="1">
                <a:solidFill>
                  <a:schemeClr val="accent6"/>
                </a:solidFill>
              </a:rPr>
              <a:t>의 코드를 거의 그대로 사용</a:t>
            </a:r>
            <a:endParaRPr lang="en-US" altLang="ko-KR" sz="1200" b="1">
              <a:solidFill>
                <a:schemeClr val="accent6"/>
              </a:solidFill>
            </a:endParaRPr>
          </a:p>
          <a:p>
            <a:endParaRPr lang="en-US" altLang="ko-KR" sz="1200" b="1">
              <a:solidFill>
                <a:schemeClr val="accent6"/>
              </a:solidFill>
            </a:endParaRPr>
          </a:p>
          <a:p>
            <a:r>
              <a:rPr lang="ko-KR" altLang="en-US" sz="1200" b="1">
                <a:solidFill>
                  <a:schemeClr val="accent6"/>
                </a:solidFill>
              </a:rPr>
              <a:t>데이터만 </a:t>
            </a:r>
            <a:r>
              <a:rPr lang="en-US" altLang="ko-KR" sz="1200" b="1">
                <a:solidFill>
                  <a:schemeClr val="accent6"/>
                </a:solidFill>
              </a:rPr>
              <a:t>props</a:t>
            </a:r>
            <a:r>
              <a:rPr lang="ko-KR" altLang="en-US" sz="1200" b="1">
                <a:solidFill>
                  <a:schemeClr val="accent6"/>
                </a:solidFill>
              </a:rPr>
              <a:t>로 전달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5BA604-CE4D-4878-975C-643010BB336B}"/>
              </a:ext>
            </a:extLst>
          </p:cNvPr>
          <p:cNvSpPr/>
          <p:nvPr/>
        </p:nvSpPr>
        <p:spPr>
          <a:xfrm>
            <a:off x="3025348" y="4042191"/>
            <a:ext cx="1721912" cy="2585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EDB2A48-F8CC-4190-B229-59883C70AB8C}"/>
              </a:ext>
            </a:extLst>
          </p:cNvPr>
          <p:cNvGrpSpPr/>
          <p:nvPr/>
        </p:nvGrpSpPr>
        <p:grpSpPr>
          <a:xfrm>
            <a:off x="4631208" y="4414459"/>
            <a:ext cx="4245597" cy="2254901"/>
            <a:chOff x="4561338" y="4077072"/>
            <a:chExt cx="4245597" cy="2254901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92DB908-E7FC-4F9D-9975-B9F7A5689037}"/>
                </a:ext>
              </a:extLst>
            </p:cNvPr>
            <p:cNvSpPr/>
            <p:nvPr/>
          </p:nvSpPr>
          <p:spPr>
            <a:xfrm>
              <a:off x="6132696" y="4077072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Root</a:t>
              </a:r>
              <a:endParaRPr lang="ko-KR" altLang="en-US" sz="1000" b="1" kern="120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EAAEB33-5022-49B9-B069-0124CB4EFCA0}"/>
                </a:ext>
              </a:extLst>
            </p:cNvPr>
            <p:cNvSpPr/>
            <p:nvPr/>
          </p:nvSpPr>
          <p:spPr>
            <a:xfrm>
              <a:off x="5318019" y="4698773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AddNumberRoot</a:t>
              </a:r>
              <a:endParaRPr lang="ko-KR" altLang="en-US" sz="1000" b="1" kern="120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BA35077D-0CFF-4851-B00F-F9F22A9A3FCE}"/>
                </a:ext>
              </a:extLst>
            </p:cNvPr>
            <p:cNvSpPr/>
            <p:nvPr/>
          </p:nvSpPr>
          <p:spPr>
            <a:xfrm>
              <a:off x="6944185" y="4698773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 spc="-80"/>
                <a:t>DisplayNumberRoot</a:t>
              </a:r>
              <a:endParaRPr lang="ko-KR" altLang="en-US" sz="1000" b="1" kern="1200" spc="-8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A5B1EF29-DBEA-4CEB-A075-1B1BFCC2915C}"/>
                </a:ext>
              </a:extLst>
            </p:cNvPr>
            <p:cNvSpPr/>
            <p:nvPr/>
          </p:nvSpPr>
          <p:spPr>
            <a:xfrm>
              <a:off x="4561338" y="5291249"/>
              <a:ext cx="1128011" cy="392447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900" b="1"/>
                <a:t>(Container)</a:t>
              </a:r>
              <a:endParaRPr lang="ko-KR" altLang="en-US" sz="900" b="1" kern="1200"/>
            </a:p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b="1" kern="1200"/>
                <a:t>AddNumber</a:t>
              </a: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CE6F82A0-F935-4821-9B65-DE8D6EB57E8E}"/>
                </a:ext>
              </a:extLst>
            </p:cNvPr>
            <p:cNvSpPr/>
            <p:nvPr/>
          </p:nvSpPr>
          <p:spPr>
            <a:xfrm>
              <a:off x="7678924" y="5291249"/>
              <a:ext cx="1128011" cy="393076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900" b="1"/>
                <a:t>(Container)</a:t>
              </a:r>
              <a:endParaRPr lang="ko-KR" altLang="en-US" sz="900" b="1" kern="1200"/>
            </a:p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b="1" kern="1200"/>
                <a:t>DisplayNumber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271F91A-9992-4EEC-84C2-DCC014C08207}"/>
                </a:ext>
              </a:extLst>
            </p:cNvPr>
            <p:cNvSpPr/>
            <p:nvPr/>
          </p:nvSpPr>
          <p:spPr>
            <a:xfrm>
              <a:off x="6290460" y="5431643"/>
              <a:ext cx="901039" cy="392447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/>
                <a:t>Store</a:t>
              </a:r>
              <a:endParaRPr lang="ko-KR" altLang="en-US" sz="900" b="1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31D70B3-680A-497D-B009-90C92325E37A}"/>
                </a:ext>
              </a:extLst>
            </p:cNvPr>
            <p:cNvSpPr/>
            <p:nvPr/>
          </p:nvSpPr>
          <p:spPr>
            <a:xfrm>
              <a:off x="4561338" y="5937938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AddNumber</a:t>
              </a:r>
              <a:endParaRPr lang="ko-KR" altLang="en-US" sz="1000" b="1" kern="120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6322391-C78F-4F20-A51E-CDC18189E6BD}"/>
                </a:ext>
              </a:extLst>
            </p:cNvPr>
            <p:cNvSpPr/>
            <p:nvPr/>
          </p:nvSpPr>
          <p:spPr>
            <a:xfrm>
              <a:off x="7675243" y="5937937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DisplayNumber</a:t>
              </a:r>
              <a:endParaRPr lang="ko-KR" altLang="en-US" sz="1000" b="1" kern="120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F326BB-39E6-4427-ACE5-64F3919126D1}"/>
              </a:ext>
            </a:extLst>
          </p:cNvPr>
          <p:cNvSpPr/>
          <p:nvPr/>
        </p:nvSpPr>
        <p:spPr>
          <a:xfrm>
            <a:off x="7685691" y="5561831"/>
            <a:ext cx="1278797" cy="5298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12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2399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React Developer Tools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chrome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웹 스토어 검색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017718"/>
            <a:ext cx="7962900" cy="3352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0937627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90507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React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컴포넌트에서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Redux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종속된 기능 제거하기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DisplayNumber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수정</a:t>
            </a:r>
            <a:endParaRPr lang="en-US" altLang="ko-KR" b="1" u="sng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25545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'display-number'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Display Number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&gt;&lt;/input&gt;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3287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components/DisplayNumber.jsx</a:t>
            </a:r>
            <a:endParaRPr lang="ko-KR" altLang="en-US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44D78D-0678-4125-B25F-8189C66DED4A}"/>
              </a:ext>
            </a:extLst>
          </p:cNvPr>
          <p:cNvSpPr txBox="1"/>
          <p:nvPr/>
        </p:nvSpPr>
        <p:spPr>
          <a:xfrm>
            <a:off x="875983" y="3933056"/>
            <a:ext cx="24585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</a:rPr>
              <a:t>Redux </a:t>
            </a:r>
            <a:r>
              <a:rPr lang="ko-KR" altLang="en-US" sz="1200" b="1">
                <a:solidFill>
                  <a:schemeClr val="accent6"/>
                </a:solidFill>
              </a:rPr>
              <a:t>관련 코드 제거</a:t>
            </a:r>
            <a:endParaRPr lang="en-US" altLang="ko-KR" sz="1200" b="1">
              <a:solidFill>
                <a:schemeClr val="accent6"/>
              </a:solidFill>
            </a:endParaRPr>
          </a:p>
          <a:p>
            <a:endParaRPr lang="en-US" altLang="ko-KR" sz="1200" b="1">
              <a:solidFill>
                <a:schemeClr val="accent6"/>
              </a:solidFill>
            </a:endParaRPr>
          </a:p>
          <a:p>
            <a:r>
              <a:rPr lang="en-US" altLang="ko-KR" sz="1200" b="1">
                <a:solidFill>
                  <a:schemeClr val="accent6"/>
                </a:solidFill>
              </a:rPr>
              <a:t>props </a:t>
            </a:r>
            <a:r>
              <a:rPr lang="ko-KR" altLang="en-US" sz="1200" b="1">
                <a:solidFill>
                  <a:schemeClr val="accent6"/>
                </a:solidFill>
              </a:rPr>
              <a:t>데이터만 전달받아서 사용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A80308-F7FC-4181-855F-2E16340387CB}"/>
              </a:ext>
            </a:extLst>
          </p:cNvPr>
          <p:cNvSpPr/>
          <p:nvPr/>
        </p:nvSpPr>
        <p:spPr>
          <a:xfrm>
            <a:off x="4401566" y="2333463"/>
            <a:ext cx="1572514" cy="2585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7F153B-9612-4973-B753-D0D30A94E68B}"/>
              </a:ext>
            </a:extLst>
          </p:cNvPr>
          <p:cNvSpPr/>
          <p:nvPr/>
        </p:nvSpPr>
        <p:spPr>
          <a:xfrm>
            <a:off x="3510026" y="1373343"/>
            <a:ext cx="574294" cy="2585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96BCA9-3577-4A26-B0FE-72BE573878F8}"/>
              </a:ext>
            </a:extLst>
          </p:cNvPr>
          <p:cNvGrpSpPr/>
          <p:nvPr/>
        </p:nvGrpSpPr>
        <p:grpSpPr>
          <a:xfrm>
            <a:off x="4631208" y="4414459"/>
            <a:ext cx="4245597" cy="2254901"/>
            <a:chOff x="4561338" y="4077072"/>
            <a:chExt cx="4245597" cy="2254901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2DDE92A-D44F-4428-A952-FA7D0EAF13E8}"/>
                </a:ext>
              </a:extLst>
            </p:cNvPr>
            <p:cNvSpPr/>
            <p:nvPr/>
          </p:nvSpPr>
          <p:spPr>
            <a:xfrm>
              <a:off x="6132696" y="4077072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Root</a:t>
              </a:r>
              <a:endParaRPr lang="ko-KR" altLang="en-US" sz="1000" b="1" kern="120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BCD670C7-4315-486D-BBD0-E66ACF9EED4F}"/>
                </a:ext>
              </a:extLst>
            </p:cNvPr>
            <p:cNvSpPr/>
            <p:nvPr/>
          </p:nvSpPr>
          <p:spPr>
            <a:xfrm>
              <a:off x="5318019" y="4698773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AddNumberRoot</a:t>
              </a:r>
              <a:endParaRPr lang="ko-KR" altLang="en-US" sz="1000" b="1" kern="120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61F5509-B88E-479F-A9D2-3CCD3AB8E649}"/>
                </a:ext>
              </a:extLst>
            </p:cNvPr>
            <p:cNvSpPr/>
            <p:nvPr/>
          </p:nvSpPr>
          <p:spPr>
            <a:xfrm>
              <a:off x="6944185" y="4698773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 spc="-80"/>
                <a:t>DisplayNumberRoot</a:t>
              </a:r>
              <a:endParaRPr lang="ko-KR" altLang="en-US" sz="1000" b="1" kern="1200" spc="-8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61F2135B-C896-4A4A-939C-0185D501E6B1}"/>
                </a:ext>
              </a:extLst>
            </p:cNvPr>
            <p:cNvSpPr/>
            <p:nvPr/>
          </p:nvSpPr>
          <p:spPr>
            <a:xfrm>
              <a:off x="4561338" y="5291249"/>
              <a:ext cx="1128011" cy="392447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900" b="1"/>
                <a:t>(Container)</a:t>
              </a:r>
              <a:endParaRPr lang="ko-KR" altLang="en-US" sz="900" b="1" kern="1200"/>
            </a:p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b="1" kern="1200"/>
                <a:t>AddNumber</a:t>
              </a: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43BD63D-D352-4043-BBA8-B341D97656DF}"/>
                </a:ext>
              </a:extLst>
            </p:cNvPr>
            <p:cNvSpPr/>
            <p:nvPr/>
          </p:nvSpPr>
          <p:spPr>
            <a:xfrm>
              <a:off x="7678924" y="5291249"/>
              <a:ext cx="1128011" cy="393076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900" b="1"/>
                <a:t>(Container)</a:t>
              </a:r>
              <a:endParaRPr lang="ko-KR" altLang="en-US" sz="900" b="1" kern="1200"/>
            </a:p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b="1" kern="1200"/>
                <a:t>DisplayNumber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4BF70E4-E1F3-476B-8E5D-546E9ADA52E0}"/>
                </a:ext>
              </a:extLst>
            </p:cNvPr>
            <p:cNvSpPr/>
            <p:nvPr/>
          </p:nvSpPr>
          <p:spPr>
            <a:xfrm>
              <a:off x="6290460" y="5431643"/>
              <a:ext cx="901039" cy="392447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/>
                <a:t>Store</a:t>
              </a:r>
              <a:endParaRPr lang="ko-KR" altLang="en-US" sz="900" b="1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4EC4017-AF9E-4D27-9D73-232F94A3E468}"/>
                </a:ext>
              </a:extLst>
            </p:cNvPr>
            <p:cNvSpPr/>
            <p:nvPr/>
          </p:nvSpPr>
          <p:spPr>
            <a:xfrm>
              <a:off x="4561338" y="5937938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AddNumber</a:t>
              </a:r>
              <a:endParaRPr lang="ko-KR" altLang="en-US" sz="1000" b="1" kern="120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A2FD74C0-9280-4468-9EC0-BCDB74ECB643}"/>
                </a:ext>
              </a:extLst>
            </p:cNvPr>
            <p:cNvSpPr/>
            <p:nvPr/>
          </p:nvSpPr>
          <p:spPr>
            <a:xfrm>
              <a:off x="7675243" y="5937937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DisplayNumber</a:t>
              </a:r>
              <a:endParaRPr lang="ko-KR" altLang="en-US" sz="1000" b="1" kern="1200"/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8571976-CD3F-412D-B49A-29F51B6AA5D2}"/>
              </a:ext>
            </a:extLst>
          </p:cNvPr>
          <p:cNvSpPr/>
          <p:nvPr/>
        </p:nvSpPr>
        <p:spPr>
          <a:xfrm>
            <a:off x="7685691" y="6211559"/>
            <a:ext cx="1278797" cy="5298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21397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90507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React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컴포넌트에서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Redux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종속된 기능 제거하기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DisplayNumberRoot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수정</a:t>
            </a:r>
            <a:endParaRPr lang="en-US" altLang="ko-KR" b="1" u="sng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30469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"../containers/DisplayNumber"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DisplayNumberRoot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'display-number-root'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Display Number Root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DisplayNumberRoot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3766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components/DisplayNumberRoot.jsx</a:t>
            </a:r>
            <a:endParaRPr lang="ko-KR" altLang="en-US" sz="1600" b="1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E34593-6E3F-47E4-B7FA-A25CBA51AF74}"/>
              </a:ext>
            </a:extLst>
          </p:cNvPr>
          <p:cNvGrpSpPr/>
          <p:nvPr/>
        </p:nvGrpSpPr>
        <p:grpSpPr>
          <a:xfrm>
            <a:off x="4634772" y="4414459"/>
            <a:ext cx="4245597" cy="2254901"/>
            <a:chOff x="4561338" y="4077072"/>
            <a:chExt cx="4245597" cy="2254901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9E16C1B5-7971-4335-B8C7-11DF5F19CD53}"/>
                </a:ext>
              </a:extLst>
            </p:cNvPr>
            <p:cNvSpPr/>
            <p:nvPr/>
          </p:nvSpPr>
          <p:spPr>
            <a:xfrm>
              <a:off x="6132696" y="4077072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Root</a:t>
              </a:r>
              <a:endParaRPr lang="ko-KR" altLang="en-US" sz="1000" b="1" kern="120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C6A175F-C27B-4BBB-AD9D-8FDB171EDEBE}"/>
                </a:ext>
              </a:extLst>
            </p:cNvPr>
            <p:cNvSpPr/>
            <p:nvPr/>
          </p:nvSpPr>
          <p:spPr>
            <a:xfrm>
              <a:off x="5318019" y="4698773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AddNumberRoot</a:t>
              </a:r>
              <a:endParaRPr lang="ko-KR" altLang="en-US" sz="1000" b="1" kern="120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66B1FB1-6C7D-4747-B518-1B419D70D074}"/>
                </a:ext>
              </a:extLst>
            </p:cNvPr>
            <p:cNvSpPr/>
            <p:nvPr/>
          </p:nvSpPr>
          <p:spPr>
            <a:xfrm>
              <a:off x="6944185" y="4698773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 spc="-80"/>
                <a:t>DisplayNumberRoot</a:t>
              </a:r>
              <a:endParaRPr lang="ko-KR" altLang="en-US" sz="1000" b="1" kern="1200" spc="-8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76B85B5A-B758-4037-B23B-BF443E871BE8}"/>
                </a:ext>
              </a:extLst>
            </p:cNvPr>
            <p:cNvSpPr/>
            <p:nvPr/>
          </p:nvSpPr>
          <p:spPr>
            <a:xfrm>
              <a:off x="4561338" y="5291249"/>
              <a:ext cx="1128011" cy="392447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900" b="1"/>
                <a:t>(Container)</a:t>
              </a:r>
              <a:endParaRPr lang="ko-KR" altLang="en-US" sz="900" b="1" kern="1200"/>
            </a:p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b="1" kern="1200"/>
                <a:t>AddNumber</a:t>
              </a: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8C43EBF-7044-4ECF-9529-582C9BF794DE}"/>
                </a:ext>
              </a:extLst>
            </p:cNvPr>
            <p:cNvSpPr/>
            <p:nvPr/>
          </p:nvSpPr>
          <p:spPr>
            <a:xfrm>
              <a:off x="7678924" y="5291249"/>
              <a:ext cx="1128011" cy="393076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900" b="1"/>
                <a:t>(Container)</a:t>
              </a:r>
              <a:endParaRPr lang="ko-KR" altLang="en-US" sz="900" b="1" kern="1200"/>
            </a:p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b="1" kern="1200"/>
                <a:t>DisplayNumber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F863853-7242-40BE-9B1F-3E77EE02481A}"/>
                </a:ext>
              </a:extLst>
            </p:cNvPr>
            <p:cNvSpPr/>
            <p:nvPr/>
          </p:nvSpPr>
          <p:spPr>
            <a:xfrm>
              <a:off x="6290460" y="5431643"/>
              <a:ext cx="901039" cy="392447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/>
                <a:t>Store</a:t>
              </a:r>
              <a:endParaRPr lang="ko-KR" altLang="en-US" sz="900" b="1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4A06C387-0134-4CA0-A48E-ECB374CD5DED}"/>
                </a:ext>
              </a:extLst>
            </p:cNvPr>
            <p:cNvSpPr/>
            <p:nvPr/>
          </p:nvSpPr>
          <p:spPr>
            <a:xfrm>
              <a:off x="4561338" y="5937938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AddNumber</a:t>
              </a:r>
              <a:endParaRPr lang="ko-KR" altLang="en-US" sz="1000" b="1" kern="1200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0133FA4C-A608-44C9-8071-B358069261E4}"/>
                </a:ext>
              </a:extLst>
            </p:cNvPr>
            <p:cNvSpPr/>
            <p:nvPr/>
          </p:nvSpPr>
          <p:spPr>
            <a:xfrm>
              <a:off x="7675243" y="5937937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DisplayNumber</a:t>
              </a:r>
              <a:endParaRPr lang="ko-KR" altLang="en-US" sz="1000" b="1" kern="120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30AD1F7-60D6-423D-8A06-ED2EC49D516C}"/>
              </a:ext>
            </a:extLst>
          </p:cNvPr>
          <p:cNvSpPr/>
          <p:nvPr/>
        </p:nvSpPr>
        <p:spPr>
          <a:xfrm>
            <a:off x="7689255" y="5561831"/>
            <a:ext cx="1278797" cy="5298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07EE6C-D29B-4E68-B760-17AD54FE7C61}"/>
              </a:ext>
            </a:extLst>
          </p:cNvPr>
          <p:cNvSpPr/>
          <p:nvPr/>
        </p:nvSpPr>
        <p:spPr>
          <a:xfrm>
            <a:off x="914839" y="1359027"/>
            <a:ext cx="6280288" cy="2665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14280D39-8FF3-487B-9FF4-9043D4FDE4D3}"/>
              </a:ext>
            </a:extLst>
          </p:cNvPr>
          <p:cNvCxnSpPr>
            <a:cxnSpLocks/>
            <a:stCxn id="27" idx="3"/>
            <a:endCxn id="26" idx="0"/>
          </p:cNvCxnSpPr>
          <p:nvPr/>
        </p:nvCxnSpPr>
        <p:spPr>
          <a:xfrm>
            <a:off x="7195127" y="1492314"/>
            <a:ext cx="1133527" cy="4069517"/>
          </a:xfrm>
          <a:prstGeom prst="bentConnector2">
            <a:avLst/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89520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90507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React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컴포넌트에서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Redux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종속된 기능 제거하기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컨테이너 역할의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AddNumber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생성</a:t>
            </a:r>
            <a:endParaRPr lang="en-US" altLang="ko-KR" b="1" u="sng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25545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"../components/AddNumber"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'../store'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'INCREMENT'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2784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containers/AddNumber.jsx</a:t>
            </a:r>
            <a:endParaRPr lang="ko-KR" altLang="en-US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44D78D-0678-4125-B25F-8189C66DED4A}"/>
              </a:ext>
            </a:extLst>
          </p:cNvPr>
          <p:cNvSpPr txBox="1"/>
          <p:nvPr/>
        </p:nvSpPr>
        <p:spPr>
          <a:xfrm>
            <a:off x="875983" y="3951528"/>
            <a:ext cx="3241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</a:rPr>
              <a:t>store</a:t>
            </a:r>
            <a:r>
              <a:rPr lang="ko-KR" altLang="en-US" sz="1200" b="1">
                <a:solidFill>
                  <a:schemeClr val="accent6"/>
                </a:solidFill>
              </a:rPr>
              <a:t>에 </a:t>
            </a:r>
            <a:r>
              <a:rPr lang="en-US" altLang="ko-KR" sz="1200" b="1">
                <a:solidFill>
                  <a:schemeClr val="accent6"/>
                </a:solidFill>
              </a:rPr>
              <a:t>dispatch </a:t>
            </a:r>
            <a:r>
              <a:rPr lang="ko-KR" altLang="en-US" sz="1200" b="1">
                <a:solidFill>
                  <a:schemeClr val="accent6"/>
                </a:solidFill>
              </a:rPr>
              <a:t>하는 함수를 </a:t>
            </a:r>
            <a:r>
              <a:rPr lang="en-US" altLang="ko-KR" sz="1200" b="1">
                <a:solidFill>
                  <a:schemeClr val="accent6"/>
                </a:solidFill>
              </a:rPr>
              <a:t>props</a:t>
            </a:r>
            <a:r>
              <a:rPr lang="ko-KR" altLang="en-US" sz="1200" b="1">
                <a:solidFill>
                  <a:schemeClr val="accent6"/>
                </a:solidFill>
              </a:rPr>
              <a:t>로 전달</a:t>
            </a:r>
            <a:endParaRPr lang="en-US" altLang="ko-KR" sz="1200" b="1">
              <a:solidFill>
                <a:schemeClr val="accent6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F5BA604-CE4D-4878-975C-643010BB336B}"/>
              </a:ext>
            </a:extLst>
          </p:cNvPr>
          <p:cNvSpPr/>
          <p:nvPr/>
        </p:nvSpPr>
        <p:spPr>
          <a:xfrm>
            <a:off x="1390512" y="2601317"/>
            <a:ext cx="6035524" cy="7699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EDB2A48-F8CC-4190-B229-59883C70AB8C}"/>
              </a:ext>
            </a:extLst>
          </p:cNvPr>
          <p:cNvGrpSpPr/>
          <p:nvPr/>
        </p:nvGrpSpPr>
        <p:grpSpPr>
          <a:xfrm>
            <a:off x="4631208" y="4414459"/>
            <a:ext cx="4245597" cy="2254901"/>
            <a:chOff x="4561338" y="4077072"/>
            <a:chExt cx="4245597" cy="2254901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D92DB908-E7FC-4F9D-9975-B9F7A5689037}"/>
                </a:ext>
              </a:extLst>
            </p:cNvPr>
            <p:cNvSpPr/>
            <p:nvPr/>
          </p:nvSpPr>
          <p:spPr>
            <a:xfrm>
              <a:off x="6132696" y="4077072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Root</a:t>
              </a:r>
              <a:endParaRPr lang="ko-KR" altLang="en-US" sz="1000" b="1" kern="120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EAAEB33-5022-49B9-B069-0124CB4EFCA0}"/>
                </a:ext>
              </a:extLst>
            </p:cNvPr>
            <p:cNvSpPr/>
            <p:nvPr/>
          </p:nvSpPr>
          <p:spPr>
            <a:xfrm>
              <a:off x="5318019" y="4698773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AddNumberRoot</a:t>
              </a:r>
              <a:endParaRPr lang="ko-KR" altLang="en-US" sz="1000" b="1" kern="120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BA35077D-0CFF-4851-B00F-F9F22A9A3FCE}"/>
                </a:ext>
              </a:extLst>
            </p:cNvPr>
            <p:cNvSpPr/>
            <p:nvPr/>
          </p:nvSpPr>
          <p:spPr>
            <a:xfrm>
              <a:off x="6944185" y="4698773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 spc="-80"/>
                <a:t>DisplayNumberRoot</a:t>
              </a:r>
              <a:endParaRPr lang="ko-KR" altLang="en-US" sz="1000" b="1" kern="1200" spc="-8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A5B1EF29-DBEA-4CEB-A075-1B1BFCC2915C}"/>
                </a:ext>
              </a:extLst>
            </p:cNvPr>
            <p:cNvSpPr/>
            <p:nvPr/>
          </p:nvSpPr>
          <p:spPr>
            <a:xfrm>
              <a:off x="4561338" y="5291249"/>
              <a:ext cx="1128011" cy="392447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900" b="1"/>
                <a:t>(Container)</a:t>
              </a:r>
              <a:endParaRPr lang="ko-KR" altLang="en-US" sz="900" b="1" kern="1200"/>
            </a:p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b="1" kern="1200"/>
                <a:t>AddNumber</a:t>
              </a: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CE6F82A0-F935-4821-9B65-DE8D6EB57E8E}"/>
                </a:ext>
              </a:extLst>
            </p:cNvPr>
            <p:cNvSpPr/>
            <p:nvPr/>
          </p:nvSpPr>
          <p:spPr>
            <a:xfrm>
              <a:off x="7678924" y="5291249"/>
              <a:ext cx="1128011" cy="393076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900" b="1"/>
                <a:t>(Container)</a:t>
              </a:r>
              <a:endParaRPr lang="ko-KR" altLang="en-US" sz="900" b="1" kern="1200"/>
            </a:p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b="1" kern="1200"/>
                <a:t>DisplayNumber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3271F91A-9992-4EEC-84C2-DCC014C08207}"/>
                </a:ext>
              </a:extLst>
            </p:cNvPr>
            <p:cNvSpPr/>
            <p:nvPr/>
          </p:nvSpPr>
          <p:spPr>
            <a:xfrm>
              <a:off x="6290460" y="5431643"/>
              <a:ext cx="901039" cy="392447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/>
                <a:t>Store</a:t>
              </a:r>
              <a:endParaRPr lang="ko-KR" altLang="en-US" sz="900" b="1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31D70B3-680A-497D-B009-90C92325E37A}"/>
                </a:ext>
              </a:extLst>
            </p:cNvPr>
            <p:cNvSpPr/>
            <p:nvPr/>
          </p:nvSpPr>
          <p:spPr>
            <a:xfrm>
              <a:off x="4561338" y="5937938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AddNumber</a:t>
              </a:r>
              <a:endParaRPr lang="ko-KR" altLang="en-US" sz="1000" b="1" kern="1200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66322391-C78F-4F20-A51E-CDC18189E6BD}"/>
                </a:ext>
              </a:extLst>
            </p:cNvPr>
            <p:cNvSpPr/>
            <p:nvPr/>
          </p:nvSpPr>
          <p:spPr>
            <a:xfrm>
              <a:off x="7675243" y="5937937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DisplayNumber</a:t>
              </a:r>
              <a:endParaRPr lang="ko-KR" altLang="en-US" sz="1000" b="1" kern="1200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FF326BB-39E6-4427-ACE5-64F3919126D1}"/>
              </a:ext>
            </a:extLst>
          </p:cNvPr>
          <p:cNvSpPr/>
          <p:nvPr/>
        </p:nvSpPr>
        <p:spPr>
          <a:xfrm>
            <a:off x="4554283" y="5561831"/>
            <a:ext cx="1278797" cy="5298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406230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90507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React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컴포넌트에서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Redux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종속된 기능 제거하기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AddNumber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수정</a:t>
            </a:r>
            <a:endParaRPr lang="en-US" altLang="ko-KR" b="1" u="sng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45243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"react"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'add-number'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 Number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'button'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onChange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&gt;&lt;/input&gt;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2978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components/AddNumber.jsx</a:t>
            </a:r>
            <a:endParaRPr lang="ko-KR" altLang="en-US" sz="16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44D78D-0678-4125-B25F-8189C66DED4A}"/>
              </a:ext>
            </a:extLst>
          </p:cNvPr>
          <p:cNvSpPr txBox="1"/>
          <p:nvPr/>
        </p:nvSpPr>
        <p:spPr>
          <a:xfrm>
            <a:off x="875983" y="5951021"/>
            <a:ext cx="30837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</a:rPr>
              <a:t>Redux </a:t>
            </a:r>
            <a:r>
              <a:rPr lang="ko-KR" altLang="en-US" sz="1200" b="1">
                <a:solidFill>
                  <a:schemeClr val="accent6"/>
                </a:solidFill>
              </a:rPr>
              <a:t>관련 코드 제거</a:t>
            </a:r>
            <a:endParaRPr lang="en-US" altLang="ko-KR" sz="1200" b="1">
              <a:solidFill>
                <a:schemeClr val="accent6"/>
              </a:solidFill>
            </a:endParaRPr>
          </a:p>
          <a:p>
            <a:endParaRPr lang="en-US" altLang="ko-KR" sz="1200" b="1">
              <a:solidFill>
                <a:schemeClr val="accent6"/>
              </a:solidFill>
            </a:endParaRPr>
          </a:p>
          <a:p>
            <a:r>
              <a:rPr lang="en-US" altLang="ko-KR" sz="1200" b="1">
                <a:solidFill>
                  <a:schemeClr val="accent6"/>
                </a:solidFill>
              </a:rPr>
              <a:t>props </a:t>
            </a:r>
            <a:r>
              <a:rPr lang="ko-KR" altLang="en-US" sz="1200" b="1">
                <a:solidFill>
                  <a:schemeClr val="accent6"/>
                </a:solidFill>
              </a:rPr>
              <a:t>내의</a:t>
            </a:r>
            <a:r>
              <a:rPr lang="en-US" altLang="ko-KR" sz="1200" b="1">
                <a:solidFill>
                  <a:schemeClr val="accent6"/>
                </a:solidFill>
              </a:rPr>
              <a:t> </a:t>
            </a:r>
            <a:r>
              <a:rPr lang="ko-KR" altLang="en-US" sz="1200" b="1">
                <a:solidFill>
                  <a:schemeClr val="accent6"/>
                </a:solidFill>
              </a:rPr>
              <a:t>함수를 통해 증가되는 값 전달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A80308-F7FC-4181-855F-2E16340387CB}"/>
              </a:ext>
            </a:extLst>
          </p:cNvPr>
          <p:cNvSpPr/>
          <p:nvPr/>
        </p:nvSpPr>
        <p:spPr>
          <a:xfrm>
            <a:off x="1612184" y="3075710"/>
            <a:ext cx="4271380" cy="73890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17F153B-9612-4973-B753-D0D30A94E68B}"/>
              </a:ext>
            </a:extLst>
          </p:cNvPr>
          <p:cNvSpPr/>
          <p:nvPr/>
        </p:nvSpPr>
        <p:spPr>
          <a:xfrm>
            <a:off x="3059832" y="1874312"/>
            <a:ext cx="574294" cy="2585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596BCA9-3577-4A26-B0FE-72BE573878F8}"/>
              </a:ext>
            </a:extLst>
          </p:cNvPr>
          <p:cNvGrpSpPr/>
          <p:nvPr/>
        </p:nvGrpSpPr>
        <p:grpSpPr>
          <a:xfrm>
            <a:off x="4631208" y="4414459"/>
            <a:ext cx="4245597" cy="2254901"/>
            <a:chOff x="4561338" y="4077072"/>
            <a:chExt cx="4245597" cy="2254901"/>
          </a:xfrm>
        </p:grpSpPr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22DDE92A-D44F-4428-A952-FA7D0EAF13E8}"/>
                </a:ext>
              </a:extLst>
            </p:cNvPr>
            <p:cNvSpPr/>
            <p:nvPr/>
          </p:nvSpPr>
          <p:spPr>
            <a:xfrm>
              <a:off x="6132696" y="4077072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Root</a:t>
              </a:r>
              <a:endParaRPr lang="ko-KR" altLang="en-US" sz="1000" b="1" kern="120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BCD670C7-4315-486D-BBD0-E66ACF9EED4F}"/>
                </a:ext>
              </a:extLst>
            </p:cNvPr>
            <p:cNvSpPr/>
            <p:nvPr/>
          </p:nvSpPr>
          <p:spPr>
            <a:xfrm>
              <a:off x="5318019" y="4698773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AddNumberRoot</a:t>
              </a:r>
              <a:endParaRPr lang="ko-KR" altLang="en-US" sz="1000" b="1" kern="120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061F5509-B88E-479F-A9D2-3CCD3AB8E649}"/>
                </a:ext>
              </a:extLst>
            </p:cNvPr>
            <p:cNvSpPr/>
            <p:nvPr/>
          </p:nvSpPr>
          <p:spPr>
            <a:xfrm>
              <a:off x="6944185" y="4698773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 spc="-80"/>
                <a:t>DisplayNumberRoot</a:t>
              </a:r>
              <a:endParaRPr lang="ko-KR" altLang="en-US" sz="1000" b="1" kern="1200" spc="-8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61F2135B-C896-4A4A-939C-0185D501E6B1}"/>
                </a:ext>
              </a:extLst>
            </p:cNvPr>
            <p:cNvSpPr/>
            <p:nvPr/>
          </p:nvSpPr>
          <p:spPr>
            <a:xfrm>
              <a:off x="4561338" y="5291249"/>
              <a:ext cx="1128011" cy="392447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900" b="1"/>
                <a:t>(Container)</a:t>
              </a:r>
              <a:endParaRPr lang="ko-KR" altLang="en-US" sz="900" b="1" kern="1200"/>
            </a:p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b="1" kern="1200"/>
                <a:t>AddNumber</a:t>
              </a: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143BD63D-D352-4043-BBA8-B341D97656DF}"/>
                </a:ext>
              </a:extLst>
            </p:cNvPr>
            <p:cNvSpPr/>
            <p:nvPr/>
          </p:nvSpPr>
          <p:spPr>
            <a:xfrm>
              <a:off x="7678924" y="5291249"/>
              <a:ext cx="1128011" cy="393076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900" b="1"/>
                <a:t>(Container)</a:t>
              </a:r>
              <a:endParaRPr lang="ko-KR" altLang="en-US" sz="900" b="1" kern="1200"/>
            </a:p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b="1" kern="1200"/>
                <a:t>DisplayNumber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14BF70E4-E1F3-476B-8E5D-546E9ADA52E0}"/>
                </a:ext>
              </a:extLst>
            </p:cNvPr>
            <p:cNvSpPr/>
            <p:nvPr/>
          </p:nvSpPr>
          <p:spPr>
            <a:xfrm>
              <a:off x="6290460" y="5431643"/>
              <a:ext cx="901039" cy="392447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/>
                <a:t>Store</a:t>
              </a:r>
              <a:endParaRPr lang="ko-KR" altLang="en-US" sz="900" b="1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A4EC4017-AF9E-4D27-9D73-232F94A3E468}"/>
                </a:ext>
              </a:extLst>
            </p:cNvPr>
            <p:cNvSpPr/>
            <p:nvPr/>
          </p:nvSpPr>
          <p:spPr>
            <a:xfrm>
              <a:off x="4561338" y="5937938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AddNumber</a:t>
              </a:r>
              <a:endParaRPr lang="ko-KR" altLang="en-US" sz="1000" b="1" kern="1200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A2FD74C0-9280-4468-9EC0-BCDB74ECB643}"/>
                </a:ext>
              </a:extLst>
            </p:cNvPr>
            <p:cNvSpPr/>
            <p:nvPr/>
          </p:nvSpPr>
          <p:spPr>
            <a:xfrm>
              <a:off x="7675243" y="5937937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DisplayNumber</a:t>
              </a:r>
              <a:endParaRPr lang="ko-KR" altLang="en-US" sz="1000" b="1" kern="120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7379B99-188C-4624-86FA-B8CFDE3BCB2A}"/>
              </a:ext>
            </a:extLst>
          </p:cNvPr>
          <p:cNvSpPr/>
          <p:nvPr/>
        </p:nvSpPr>
        <p:spPr>
          <a:xfrm>
            <a:off x="4555814" y="6207436"/>
            <a:ext cx="1278797" cy="5298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6863161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80364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React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컴포넌트에서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Redux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종속된 기능 제거하기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AddNumberRoot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수정</a:t>
            </a:r>
            <a:endParaRPr lang="en-US" altLang="ko-KR" b="1" u="sng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759875D-0B49-4528-8848-55A58B55FB07}"/>
              </a:ext>
            </a:extLst>
          </p:cNvPr>
          <p:cNvSpPr/>
          <p:nvPr/>
        </p:nvSpPr>
        <p:spPr>
          <a:xfrm>
            <a:off x="875983" y="1319570"/>
            <a:ext cx="7776864" cy="30469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'../containers/AddNumber'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AddNumberRoot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'add-number-root'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 Number Root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AddNumberRoot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C701E-CC57-45F7-88F4-AB9B131DD3B9}"/>
              </a:ext>
            </a:extLst>
          </p:cNvPr>
          <p:cNvSpPr txBox="1"/>
          <p:nvPr/>
        </p:nvSpPr>
        <p:spPr>
          <a:xfrm>
            <a:off x="899591" y="980728"/>
            <a:ext cx="3457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components/AddNumberRoot.jsx</a:t>
            </a:r>
            <a:endParaRPr lang="ko-KR" altLang="en-US" sz="1600" b="1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0E34593-6E3F-47E4-B7FA-A25CBA51AF74}"/>
              </a:ext>
            </a:extLst>
          </p:cNvPr>
          <p:cNvGrpSpPr/>
          <p:nvPr/>
        </p:nvGrpSpPr>
        <p:grpSpPr>
          <a:xfrm>
            <a:off x="4634772" y="4414459"/>
            <a:ext cx="4245597" cy="2254901"/>
            <a:chOff x="4561338" y="4077072"/>
            <a:chExt cx="4245597" cy="2254901"/>
          </a:xfrm>
        </p:grpSpPr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9E16C1B5-7971-4335-B8C7-11DF5F19CD53}"/>
                </a:ext>
              </a:extLst>
            </p:cNvPr>
            <p:cNvSpPr/>
            <p:nvPr/>
          </p:nvSpPr>
          <p:spPr>
            <a:xfrm>
              <a:off x="6132696" y="4077072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Root</a:t>
              </a:r>
              <a:endParaRPr lang="ko-KR" altLang="en-US" sz="1000" b="1" kern="1200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0C6A175F-C27B-4BBB-AD9D-8FDB171EDEBE}"/>
                </a:ext>
              </a:extLst>
            </p:cNvPr>
            <p:cNvSpPr/>
            <p:nvPr/>
          </p:nvSpPr>
          <p:spPr>
            <a:xfrm>
              <a:off x="5318019" y="4698773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AddNumberRoot</a:t>
              </a:r>
              <a:endParaRPr lang="ko-KR" altLang="en-US" sz="1000" b="1" kern="120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E66B1FB1-6C7D-4747-B518-1B419D70D074}"/>
                </a:ext>
              </a:extLst>
            </p:cNvPr>
            <p:cNvSpPr/>
            <p:nvPr/>
          </p:nvSpPr>
          <p:spPr>
            <a:xfrm>
              <a:off x="6944185" y="4698773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 spc="-80"/>
                <a:t>DisplayNumberRoot</a:t>
              </a:r>
              <a:endParaRPr lang="ko-KR" altLang="en-US" sz="1000" b="1" kern="1200" spc="-8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76B85B5A-B758-4037-B23B-BF443E871BE8}"/>
                </a:ext>
              </a:extLst>
            </p:cNvPr>
            <p:cNvSpPr/>
            <p:nvPr/>
          </p:nvSpPr>
          <p:spPr>
            <a:xfrm>
              <a:off x="4561338" y="5291249"/>
              <a:ext cx="1128011" cy="392447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900" b="1"/>
                <a:t>(Container)</a:t>
              </a:r>
              <a:endParaRPr lang="ko-KR" altLang="en-US" sz="900" b="1" kern="1200"/>
            </a:p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b="1" kern="1200"/>
                <a:t>AddNumber</a:t>
              </a: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8C43EBF-7044-4ECF-9529-582C9BF794DE}"/>
                </a:ext>
              </a:extLst>
            </p:cNvPr>
            <p:cNvSpPr/>
            <p:nvPr/>
          </p:nvSpPr>
          <p:spPr>
            <a:xfrm>
              <a:off x="7678924" y="5291249"/>
              <a:ext cx="1128011" cy="393076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900" b="1"/>
                <a:t>(Container)</a:t>
              </a:r>
              <a:endParaRPr lang="ko-KR" altLang="en-US" sz="900" b="1" kern="1200"/>
            </a:p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900" b="1" kern="1200"/>
                <a:t>DisplayNumber</a:t>
              </a:r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F863853-7242-40BE-9B1F-3E77EE02481A}"/>
                </a:ext>
              </a:extLst>
            </p:cNvPr>
            <p:cNvSpPr/>
            <p:nvPr/>
          </p:nvSpPr>
          <p:spPr>
            <a:xfrm>
              <a:off x="6290460" y="5431643"/>
              <a:ext cx="901039" cy="392447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/>
                <a:t>Store</a:t>
              </a:r>
              <a:endParaRPr lang="ko-KR" altLang="en-US" sz="900" b="1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4A06C387-0134-4CA0-A48E-ECB374CD5DED}"/>
                </a:ext>
              </a:extLst>
            </p:cNvPr>
            <p:cNvSpPr/>
            <p:nvPr/>
          </p:nvSpPr>
          <p:spPr>
            <a:xfrm>
              <a:off x="4561338" y="5937938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AddNumber</a:t>
              </a:r>
              <a:endParaRPr lang="ko-KR" altLang="en-US" sz="1000" b="1" kern="1200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0133FA4C-A608-44C9-8071-B358069261E4}"/>
                </a:ext>
              </a:extLst>
            </p:cNvPr>
            <p:cNvSpPr/>
            <p:nvPr/>
          </p:nvSpPr>
          <p:spPr>
            <a:xfrm>
              <a:off x="7675243" y="5937937"/>
              <a:ext cx="1128011" cy="394035"/>
            </a:xfrm>
            <a:custGeom>
              <a:avLst/>
              <a:gdLst>
                <a:gd name="connsiteX0" fmla="*/ 0 w 1579709"/>
                <a:gd name="connsiteY0" fmla="*/ 0 h 817903"/>
                <a:gd name="connsiteX1" fmla="*/ 1579709 w 1579709"/>
                <a:gd name="connsiteY1" fmla="*/ 0 h 817903"/>
                <a:gd name="connsiteX2" fmla="*/ 1579709 w 1579709"/>
                <a:gd name="connsiteY2" fmla="*/ 817903 h 817903"/>
                <a:gd name="connsiteX3" fmla="*/ 0 w 1579709"/>
                <a:gd name="connsiteY3" fmla="*/ 817903 h 817903"/>
                <a:gd name="connsiteX4" fmla="*/ 0 w 1579709"/>
                <a:gd name="connsiteY4" fmla="*/ 0 h 81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709" h="817903">
                  <a:moveTo>
                    <a:pt x="0" y="0"/>
                  </a:moveTo>
                  <a:lnTo>
                    <a:pt x="1579709" y="0"/>
                  </a:lnTo>
                  <a:lnTo>
                    <a:pt x="1579709" y="817903"/>
                  </a:lnTo>
                  <a:lnTo>
                    <a:pt x="0" y="81790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spcFirstLastPara="0" vert="horz" wrap="square" lIns="20955" tIns="20955" rIns="20955" bIns="115415" numCol="1" spcCol="1270" anchor="ctr" anchorCtr="0">
              <a:noAutofit/>
            </a:bodyPr>
            <a:lstStyle/>
            <a:p>
              <a:pPr marL="0" lvl="0" indent="0" algn="ctr" defTabSz="1466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000" b="1" kern="1200"/>
                <a:t>DisplayNumber</a:t>
              </a:r>
              <a:endParaRPr lang="ko-KR" altLang="en-US" sz="1000" b="1" kern="1200"/>
            </a:p>
          </p:txBody>
        </p:sp>
      </p:grp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07EE6C-D29B-4E68-B760-17AD54FE7C61}"/>
              </a:ext>
            </a:extLst>
          </p:cNvPr>
          <p:cNvSpPr/>
          <p:nvPr/>
        </p:nvSpPr>
        <p:spPr>
          <a:xfrm>
            <a:off x="914839" y="1359027"/>
            <a:ext cx="5412809" cy="26657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14280D39-8FF3-487B-9FF4-9043D4FDE4D3}"/>
              </a:ext>
            </a:extLst>
          </p:cNvPr>
          <p:cNvCxnSpPr>
            <a:cxnSpLocks/>
            <a:stCxn id="27" idx="3"/>
            <a:endCxn id="22" idx="0"/>
          </p:cNvCxnSpPr>
          <p:nvPr/>
        </p:nvCxnSpPr>
        <p:spPr>
          <a:xfrm flipH="1">
            <a:off x="5193682" y="1492314"/>
            <a:ext cx="1133966" cy="4069517"/>
          </a:xfrm>
          <a:prstGeom prst="bentConnector4">
            <a:avLst>
              <a:gd name="adj1" fmla="val -20159"/>
              <a:gd name="adj2" fmla="val 51638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7D5BEA-A0A4-4FD5-9E11-C799650E9839}"/>
              </a:ext>
            </a:extLst>
          </p:cNvPr>
          <p:cNvSpPr/>
          <p:nvPr/>
        </p:nvSpPr>
        <p:spPr>
          <a:xfrm>
            <a:off x="4554283" y="5561831"/>
            <a:ext cx="1278797" cy="5298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448685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80364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React 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컴포넌트에서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Redux</a:t>
            </a:r>
            <a:r>
              <a: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종속된 기능 제거하기</a:t>
            </a:r>
            <a:endParaRPr kumimoji="0" lang="en-US" altLang="ko-K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실행 결과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015E40E-58A0-4456-A469-B111B7BF0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29" y="1196752"/>
            <a:ext cx="2703145" cy="33123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119F4E-DCCA-4AB9-8037-037DA2F0A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174" y="1196752"/>
            <a:ext cx="2703145" cy="33123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56DD1BB-A44B-4BE8-81CB-284970730A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5319" y="1196752"/>
            <a:ext cx="2703145" cy="331236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30B9F43-1010-433D-AC6C-297D06C88F7D}"/>
              </a:ext>
            </a:extLst>
          </p:cNvPr>
          <p:cNvSpPr/>
          <p:nvPr/>
        </p:nvSpPr>
        <p:spPr>
          <a:xfrm>
            <a:off x="6298296" y="2739499"/>
            <a:ext cx="428992" cy="25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CAE3C4-9E75-4F45-A34C-013B85BD54BA}"/>
              </a:ext>
            </a:extLst>
          </p:cNvPr>
          <p:cNvSpPr/>
          <p:nvPr/>
        </p:nvSpPr>
        <p:spPr>
          <a:xfrm>
            <a:off x="6300192" y="4064880"/>
            <a:ext cx="428992" cy="25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FCA9CC50-2838-4725-87B7-3795525BB244}"/>
              </a:ext>
            </a:extLst>
          </p:cNvPr>
          <p:cNvCxnSpPr>
            <a:cxnSpLocks/>
            <a:stCxn id="9" idx="1"/>
            <a:endCxn id="10" idx="1"/>
          </p:cNvCxnSpPr>
          <p:nvPr/>
        </p:nvCxnSpPr>
        <p:spPr>
          <a:xfrm rot="10800000" flipH="1" flipV="1">
            <a:off x="6298296" y="2868225"/>
            <a:ext cx="1896" cy="1325381"/>
          </a:xfrm>
          <a:prstGeom prst="bentConnector3">
            <a:avLst>
              <a:gd name="adj1" fmla="val -13021519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B1C1739-844C-4C58-BF81-8A1F1EC44D5F}"/>
              </a:ext>
            </a:extLst>
          </p:cNvPr>
          <p:cNvSpPr/>
          <p:nvPr/>
        </p:nvSpPr>
        <p:spPr>
          <a:xfrm>
            <a:off x="3595150" y="2739499"/>
            <a:ext cx="428992" cy="25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B19B360-8343-41C8-A24C-F8F61D5FB4F0}"/>
              </a:ext>
            </a:extLst>
          </p:cNvPr>
          <p:cNvSpPr/>
          <p:nvPr/>
        </p:nvSpPr>
        <p:spPr>
          <a:xfrm>
            <a:off x="3597046" y="4064880"/>
            <a:ext cx="428992" cy="25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9061A2F3-321E-4CBE-8576-632FC4D4ED8A}"/>
              </a:ext>
            </a:extLst>
          </p:cNvPr>
          <p:cNvCxnSpPr>
            <a:cxnSpLocks/>
            <a:stCxn id="17" idx="1"/>
            <a:endCxn id="18" idx="1"/>
          </p:cNvCxnSpPr>
          <p:nvPr/>
        </p:nvCxnSpPr>
        <p:spPr>
          <a:xfrm rot="10800000" flipH="1" flipV="1">
            <a:off x="3595150" y="2868225"/>
            <a:ext cx="1896" cy="1325381"/>
          </a:xfrm>
          <a:prstGeom prst="bentConnector3">
            <a:avLst>
              <a:gd name="adj1" fmla="val -13021519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1BB7D98-7778-482A-B18A-0C61CA79F688}"/>
              </a:ext>
            </a:extLst>
          </p:cNvPr>
          <p:cNvSpPr/>
          <p:nvPr/>
        </p:nvSpPr>
        <p:spPr>
          <a:xfrm>
            <a:off x="892004" y="2739499"/>
            <a:ext cx="428992" cy="25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B4F2B93-8B78-4DC3-991D-653797C5D5A3}"/>
              </a:ext>
            </a:extLst>
          </p:cNvPr>
          <p:cNvSpPr/>
          <p:nvPr/>
        </p:nvSpPr>
        <p:spPr>
          <a:xfrm>
            <a:off x="893900" y="4064880"/>
            <a:ext cx="428992" cy="25745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34600EB8-B786-48C3-9294-D8A725DB2B69}"/>
              </a:ext>
            </a:extLst>
          </p:cNvPr>
          <p:cNvCxnSpPr>
            <a:cxnSpLocks/>
            <a:stCxn id="21" idx="1"/>
            <a:endCxn id="22" idx="1"/>
          </p:cNvCxnSpPr>
          <p:nvPr/>
        </p:nvCxnSpPr>
        <p:spPr>
          <a:xfrm rot="10800000" flipH="1" flipV="1">
            <a:off x="892004" y="2868225"/>
            <a:ext cx="1896" cy="1325381"/>
          </a:xfrm>
          <a:prstGeom prst="bentConnector3">
            <a:avLst>
              <a:gd name="adj1" fmla="val -13021519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03051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21464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react-redux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사용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흐름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95635B63-F91B-4CE1-886A-65BCED513B24}"/>
              </a:ext>
            </a:extLst>
          </p:cNvPr>
          <p:cNvSpPr/>
          <p:nvPr/>
        </p:nvSpPr>
        <p:spPr>
          <a:xfrm>
            <a:off x="3784379" y="1400836"/>
            <a:ext cx="1579709" cy="817903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kern="1200"/>
              <a:t>Root</a:t>
            </a:r>
            <a:endParaRPr lang="ko-KR" altLang="en-US" sz="1400" b="1" kern="1200"/>
          </a:p>
        </p:txBody>
      </p:sp>
      <p:sp>
        <p:nvSpPr>
          <p:cNvPr id="16" name="자유형: 도형 15">
            <a:extLst>
              <a:ext uri="{FF2B5EF4-FFF2-40B4-BE49-F238E27FC236}">
                <a16:creationId xmlns:a16="http://schemas.microsoft.com/office/drawing/2014/main" id="{EC9A0901-8612-42F7-9BDD-E6B5BC6922CA}"/>
              </a:ext>
            </a:extLst>
          </p:cNvPr>
          <p:cNvSpPr/>
          <p:nvPr/>
        </p:nvSpPr>
        <p:spPr>
          <a:xfrm>
            <a:off x="1583791" y="5263453"/>
            <a:ext cx="1579709" cy="817903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kern="1200"/>
              <a:t>AddNumber</a:t>
            </a:r>
            <a:endParaRPr lang="ko-KR" altLang="en-US" sz="1400" b="1" kern="1200"/>
          </a:p>
        </p:txBody>
      </p:sp>
      <p:sp>
        <p:nvSpPr>
          <p:cNvPr id="21" name="자유형: 도형 20">
            <a:extLst>
              <a:ext uri="{FF2B5EF4-FFF2-40B4-BE49-F238E27FC236}">
                <a16:creationId xmlns:a16="http://schemas.microsoft.com/office/drawing/2014/main" id="{B29C645E-56A0-4D65-9FA2-FCB08E9D7468}"/>
              </a:ext>
            </a:extLst>
          </p:cNvPr>
          <p:cNvSpPr/>
          <p:nvPr/>
        </p:nvSpPr>
        <p:spPr>
          <a:xfrm>
            <a:off x="5944619" y="5263453"/>
            <a:ext cx="1579709" cy="817903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kern="1200"/>
              <a:t>DisplayNumber</a:t>
            </a:r>
            <a:endParaRPr lang="ko-KR" altLang="en-US" sz="1400" b="1" kern="1200"/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id="{CE85C3A6-A79D-420C-8F9F-88071D67F51C}"/>
              </a:ext>
            </a:extLst>
          </p:cNvPr>
          <p:cNvSpPr/>
          <p:nvPr/>
        </p:nvSpPr>
        <p:spPr>
          <a:xfrm>
            <a:off x="2643475" y="2691306"/>
            <a:ext cx="1579709" cy="817903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400" b="1" kern="1200"/>
              <a:t>AddNumberRoot</a:t>
            </a:r>
            <a:endParaRPr lang="ko-KR" altLang="en-US" sz="1400" b="1" kern="1200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F7B06057-F276-49B4-AE7C-A1F4D9CC180D}"/>
              </a:ext>
            </a:extLst>
          </p:cNvPr>
          <p:cNvSpPr/>
          <p:nvPr/>
        </p:nvSpPr>
        <p:spPr>
          <a:xfrm>
            <a:off x="4920818" y="2691306"/>
            <a:ext cx="1579709" cy="817903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marL="0" lvl="0" indent="0" algn="ctr" defTabSz="14668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1300" b="1" kern="1200" spc="-80"/>
              <a:t>DisplayNumberRoot</a:t>
            </a:r>
            <a:endParaRPr lang="ko-KR" altLang="en-US" sz="1300" b="1" kern="1200" spc="-8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CD149A-EB70-4506-9DA9-10B689F44AD1}"/>
              </a:ext>
            </a:extLst>
          </p:cNvPr>
          <p:cNvSpPr txBox="1"/>
          <p:nvPr/>
        </p:nvSpPr>
        <p:spPr>
          <a:xfrm>
            <a:off x="3779645" y="3935534"/>
            <a:ext cx="16337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rgbClr val="FF0000"/>
                </a:solidFill>
              </a:rPr>
              <a:t>number</a:t>
            </a:r>
            <a:r>
              <a:rPr lang="ko-KR" altLang="en-US" sz="1200" b="1">
                <a:solidFill>
                  <a:srgbClr val="FF0000"/>
                </a:solidFill>
              </a:rPr>
              <a:t> 데이터 전달</a:t>
            </a:r>
          </a:p>
        </p:txBody>
      </p: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2D1060B-74D5-4A5F-978C-8017FF12193D}"/>
              </a:ext>
            </a:extLst>
          </p:cNvPr>
          <p:cNvCxnSpPr>
            <a:cxnSpLocks/>
            <a:endCxn id="49" idx="1"/>
          </p:cNvCxnSpPr>
          <p:nvPr/>
        </p:nvCxnSpPr>
        <p:spPr>
          <a:xfrm>
            <a:off x="3163500" y="4284928"/>
            <a:ext cx="841818" cy="334909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9E5F2F7-C4A8-4175-A3CA-EF2214886345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5267167" y="4284928"/>
            <a:ext cx="677452" cy="334909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자유형: 도형 26">
            <a:extLst>
              <a:ext uri="{FF2B5EF4-FFF2-40B4-BE49-F238E27FC236}">
                <a16:creationId xmlns:a16="http://schemas.microsoft.com/office/drawing/2014/main" id="{32BCE2CD-6B5B-48BF-80F7-4F7ECF26D535}"/>
              </a:ext>
            </a:extLst>
          </p:cNvPr>
          <p:cNvSpPr/>
          <p:nvPr/>
        </p:nvSpPr>
        <p:spPr>
          <a:xfrm>
            <a:off x="1583791" y="3921116"/>
            <a:ext cx="1579709" cy="814607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b="1"/>
              <a:t>connect()</a:t>
            </a:r>
            <a:endParaRPr lang="en-US" altLang="ko-KR" sz="1100" b="1" kern="1200"/>
          </a:p>
        </p:txBody>
      </p:sp>
      <p:sp>
        <p:nvSpPr>
          <p:cNvPr id="29" name="자유형: 도형 28">
            <a:extLst>
              <a:ext uri="{FF2B5EF4-FFF2-40B4-BE49-F238E27FC236}">
                <a16:creationId xmlns:a16="http://schemas.microsoft.com/office/drawing/2014/main" id="{10D5CC76-24B7-48AC-B458-21E2E3D41E01}"/>
              </a:ext>
            </a:extLst>
          </p:cNvPr>
          <p:cNvSpPr/>
          <p:nvPr/>
        </p:nvSpPr>
        <p:spPr>
          <a:xfrm>
            <a:off x="5949774" y="3921116"/>
            <a:ext cx="1579708" cy="815912"/>
          </a:xfrm>
          <a:custGeom>
            <a:avLst/>
            <a:gdLst>
              <a:gd name="connsiteX0" fmla="*/ 0 w 1579709"/>
              <a:gd name="connsiteY0" fmla="*/ 0 h 817903"/>
              <a:gd name="connsiteX1" fmla="*/ 1579709 w 1579709"/>
              <a:gd name="connsiteY1" fmla="*/ 0 h 817903"/>
              <a:gd name="connsiteX2" fmla="*/ 1579709 w 1579709"/>
              <a:gd name="connsiteY2" fmla="*/ 817903 h 817903"/>
              <a:gd name="connsiteX3" fmla="*/ 0 w 1579709"/>
              <a:gd name="connsiteY3" fmla="*/ 817903 h 817903"/>
              <a:gd name="connsiteX4" fmla="*/ 0 w 1579709"/>
              <a:gd name="connsiteY4" fmla="*/ 0 h 81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709" h="817903">
                <a:moveTo>
                  <a:pt x="0" y="0"/>
                </a:moveTo>
                <a:lnTo>
                  <a:pt x="1579709" y="0"/>
                </a:lnTo>
                <a:lnTo>
                  <a:pt x="1579709" y="817903"/>
                </a:lnTo>
                <a:lnTo>
                  <a:pt x="0" y="81790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0" vert="horz" wrap="square" lIns="20955" tIns="20955" rIns="20955" bIns="115415" numCol="1" spcCol="1270" anchor="ctr" anchorCtr="0">
            <a:noAutofit/>
          </a:bodyPr>
          <a:lstStyle/>
          <a:p>
            <a:pPr algn="ctr" defTabSz="1466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100" b="1"/>
              <a:t>connect()</a:t>
            </a:r>
            <a:endParaRPr lang="en-US" altLang="ko-KR" sz="1100" b="1" kern="120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ED8FD14-A792-45C9-92FF-45B8287E208C}"/>
              </a:ext>
            </a:extLst>
          </p:cNvPr>
          <p:cNvCxnSpPr>
            <a:cxnSpLocks/>
          </p:cNvCxnSpPr>
          <p:nvPr/>
        </p:nvCxnSpPr>
        <p:spPr>
          <a:xfrm flipV="1">
            <a:off x="2480892" y="4792893"/>
            <a:ext cx="0" cy="391221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06E4F2B-66A4-4566-8C84-659917730081}"/>
              </a:ext>
            </a:extLst>
          </p:cNvPr>
          <p:cNvCxnSpPr>
            <a:cxnSpLocks/>
          </p:cNvCxnSpPr>
          <p:nvPr/>
        </p:nvCxnSpPr>
        <p:spPr>
          <a:xfrm flipV="1">
            <a:off x="2211955" y="4792894"/>
            <a:ext cx="0" cy="39122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34CECD2-6E3D-4C5B-BE21-DC3DADC031FF}"/>
              </a:ext>
            </a:extLst>
          </p:cNvPr>
          <p:cNvSpPr txBox="1"/>
          <p:nvPr/>
        </p:nvSpPr>
        <p:spPr>
          <a:xfrm>
            <a:off x="1612112" y="4909381"/>
            <a:ext cx="570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>
                <a:solidFill>
                  <a:schemeClr val="accent1"/>
                </a:solidFill>
              </a:rPr>
              <a:t>props</a:t>
            </a:r>
            <a:endParaRPr lang="ko-KR" altLang="en-US" sz="1100" b="1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6B37953-7A7D-48D1-A4A4-46A52A31D4DF}"/>
              </a:ext>
            </a:extLst>
          </p:cNvPr>
          <p:cNvSpPr txBox="1"/>
          <p:nvPr/>
        </p:nvSpPr>
        <p:spPr>
          <a:xfrm>
            <a:off x="2480892" y="4905993"/>
            <a:ext cx="5132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>
                <a:solidFill>
                  <a:srgbClr val="FF0000"/>
                </a:solidFill>
              </a:rPr>
              <a:t>state</a:t>
            </a:r>
            <a:endParaRPr lang="ko-KR" altLang="en-US" sz="1100" b="1">
              <a:solidFill>
                <a:srgbClr val="FF0000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DFF3010-39A4-4FCD-828A-54E301B1958C}"/>
              </a:ext>
            </a:extLst>
          </p:cNvPr>
          <p:cNvCxnSpPr>
            <a:cxnSpLocks/>
          </p:cNvCxnSpPr>
          <p:nvPr/>
        </p:nvCxnSpPr>
        <p:spPr>
          <a:xfrm flipV="1">
            <a:off x="6741032" y="4804022"/>
            <a:ext cx="0" cy="391220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4D2A7AC-5C63-44A9-91AC-D91D75F097BE}"/>
              </a:ext>
            </a:extLst>
          </p:cNvPr>
          <p:cNvSpPr txBox="1"/>
          <p:nvPr/>
        </p:nvSpPr>
        <p:spPr>
          <a:xfrm>
            <a:off x="6141189" y="4920509"/>
            <a:ext cx="570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>
                <a:solidFill>
                  <a:schemeClr val="accent1"/>
                </a:solidFill>
              </a:rPr>
              <a:t>props</a:t>
            </a:r>
            <a:endParaRPr lang="ko-KR" altLang="en-US" sz="1100" b="1">
              <a:solidFill>
                <a:schemeClr val="accent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B64D9535-40B0-4B73-A6BF-71C484BD356C}"/>
              </a:ext>
            </a:extLst>
          </p:cNvPr>
          <p:cNvSpPr/>
          <p:nvPr/>
        </p:nvSpPr>
        <p:spPr>
          <a:xfrm>
            <a:off x="4005318" y="4212533"/>
            <a:ext cx="1261849" cy="81460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/>
              <a:t>Store</a:t>
            </a:r>
            <a:endParaRPr lang="ko-KR" altLang="en-US" sz="1200" b="1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5178BD5-0FD8-4C54-98BA-53F2BE82F27E}"/>
              </a:ext>
            </a:extLst>
          </p:cNvPr>
          <p:cNvSpPr/>
          <p:nvPr/>
        </p:nvSpPr>
        <p:spPr>
          <a:xfrm>
            <a:off x="1311564" y="1199728"/>
            <a:ext cx="6483927" cy="51816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E51B86-0564-478E-B7AC-6FEDA70A45F8}"/>
              </a:ext>
            </a:extLst>
          </p:cNvPr>
          <p:cNvSpPr txBox="1"/>
          <p:nvPr/>
        </p:nvSpPr>
        <p:spPr>
          <a:xfrm>
            <a:off x="1348509" y="1237402"/>
            <a:ext cx="1004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accent6"/>
                </a:solidFill>
              </a:rPr>
              <a:t>Provider</a:t>
            </a:r>
            <a:endParaRPr lang="ko-KR" altLang="en-US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139341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814075" cy="1707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react-redux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사용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connect</a:t>
            </a: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-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connect()(</a:t>
            </a:r>
            <a:r>
              <a:rPr lang="ko-KR" altLang="en-US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컴포넌트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: render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역할</a:t>
            </a:r>
            <a:endParaRPr lang="en-US" altLang="ko-KR" b="0">
              <a:solidFill>
                <a:srgbClr val="795E2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525CE4-0AEF-4438-B767-D98DB72DCDE8}"/>
              </a:ext>
            </a:extLst>
          </p:cNvPr>
          <p:cNvSpPr txBox="1"/>
          <p:nvPr/>
        </p:nvSpPr>
        <p:spPr>
          <a:xfrm>
            <a:off x="899592" y="980728"/>
            <a:ext cx="756084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mapStateToProps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mapDispatchToProps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ko-KR" altLang="en-US" b="1" u="sng">
                <a:solidFill>
                  <a:srgbClr val="795E26"/>
                </a:solidFill>
                <a:latin typeface="Consolas" panose="020B0609020204030204" pitchFamily="49" charset="0"/>
              </a:rPr>
              <a:t>컴포넌트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6E6658-794A-4B3E-AE94-CA419F6D32C1}"/>
              </a:ext>
            </a:extLst>
          </p:cNvPr>
          <p:cNvSpPr txBox="1"/>
          <p:nvPr/>
        </p:nvSpPr>
        <p:spPr>
          <a:xfrm>
            <a:off x="827583" y="2749262"/>
            <a:ext cx="3672409" cy="116955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E1F3F3-BF68-4A9B-97C1-8CAC1BB58A6D}"/>
              </a:ext>
            </a:extLst>
          </p:cNvPr>
          <p:cNvSpPr txBox="1"/>
          <p:nvPr/>
        </p:nvSpPr>
        <p:spPr>
          <a:xfrm>
            <a:off x="827584" y="242088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기존 코드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B72AB0-140B-4E60-B3BF-7CAB079E8F21}"/>
              </a:ext>
            </a:extLst>
          </p:cNvPr>
          <p:cNvSpPr txBox="1"/>
          <p:nvPr/>
        </p:nvSpPr>
        <p:spPr>
          <a:xfrm>
            <a:off x="4860031" y="2749262"/>
            <a:ext cx="3672409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()(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4FFD66-4758-482D-965D-F9BC7A455E8E}"/>
              </a:ext>
            </a:extLst>
          </p:cNvPr>
          <p:cNvSpPr txBox="1"/>
          <p:nvPr/>
        </p:nvSpPr>
        <p:spPr>
          <a:xfrm>
            <a:off x="4860032" y="2420888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connect()(</a:t>
            </a:r>
            <a:r>
              <a:rPr lang="ko-KR" altLang="en-US" sz="1400" b="1"/>
              <a:t>컴포넌트</a:t>
            </a:r>
            <a:r>
              <a:rPr lang="en-US" altLang="ko-KR" sz="1400" b="1"/>
              <a:t>) </a:t>
            </a:r>
            <a:r>
              <a:rPr lang="ko-KR" altLang="en-US" sz="1400" b="1"/>
              <a:t>사용 코드</a:t>
            </a:r>
          </a:p>
        </p:txBody>
      </p:sp>
    </p:spTree>
    <p:extLst>
      <p:ext uri="{BB962C8B-B14F-4D97-AF65-F5344CB8AC3E}">
        <p14:creationId xmlns:p14="http://schemas.microsoft.com/office/powerpoint/2010/main" val="164365484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532558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react-redux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사용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connect</a:t>
            </a: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-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mapStateToProps(state)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자바스크립트 객체 반환</a:t>
            </a:r>
            <a:endParaRPr lang="en-US" altLang="ko-KR" b="0">
              <a:solidFill>
                <a:srgbClr val="795E26"/>
              </a:solidFill>
              <a:effectLst/>
              <a:latin typeface="Consolas" panose="020B0609020204030204" pitchFamily="49" charset="0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ㆍ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Redux State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를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React Props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로 전달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     ㆍ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subscribe()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등록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525CE4-0AEF-4438-B767-D98DB72DCDE8}"/>
              </a:ext>
            </a:extLst>
          </p:cNvPr>
          <p:cNvSpPr txBox="1"/>
          <p:nvPr/>
        </p:nvSpPr>
        <p:spPr>
          <a:xfrm>
            <a:off x="899592" y="980728"/>
            <a:ext cx="756084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1" u="sng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mapStateToProps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mapDispatchToProps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ko-KR" altLang="en-US">
                <a:solidFill>
                  <a:srgbClr val="795E26"/>
                </a:solidFill>
                <a:latin typeface="Consolas" panose="020B0609020204030204" pitchFamily="49" charset="0"/>
              </a:rPr>
              <a:t>컴포넌트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0FA1CF-B595-48ED-AA96-A918B3E685C7}"/>
              </a:ext>
            </a:extLst>
          </p:cNvPr>
          <p:cNvSpPr txBox="1"/>
          <p:nvPr/>
        </p:nvSpPr>
        <p:spPr>
          <a:xfrm>
            <a:off x="827583" y="3051537"/>
            <a:ext cx="3456385" cy="267765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</a:t>
            </a:r>
          </a:p>
          <a:p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getState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subscribe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getState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  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200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455CEA-87F2-44EC-97E2-9F7160031961}"/>
              </a:ext>
            </a:extLst>
          </p:cNvPr>
          <p:cNvSpPr txBox="1"/>
          <p:nvPr/>
        </p:nvSpPr>
        <p:spPr>
          <a:xfrm>
            <a:off x="827584" y="2723163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기존 코드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7B4FC1-72F7-4422-83B9-7CDFACB056C7}"/>
              </a:ext>
            </a:extLst>
          </p:cNvPr>
          <p:cNvSpPr txBox="1"/>
          <p:nvPr/>
        </p:nvSpPr>
        <p:spPr>
          <a:xfrm>
            <a:off x="5148063" y="3051537"/>
            <a:ext cx="3456385" cy="101566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mapStateToProps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number: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3CADCB-455B-4357-ACE8-65A362A5FFE2}"/>
              </a:ext>
            </a:extLst>
          </p:cNvPr>
          <p:cNvSpPr txBox="1"/>
          <p:nvPr/>
        </p:nvSpPr>
        <p:spPr>
          <a:xfrm>
            <a:off x="5148064" y="2723163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connect()(</a:t>
            </a:r>
            <a:r>
              <a:rPr lang="ko-KR" altLang="en-US" sz="1400" b="1"/>
              <a:t>컴포넌트</a:t>
            </a:r>
            <a:r>
              <a:rPr lang="en-US" altLang="ko-KR" sz="1400" b="1"/>
              <a:t>) </a:t>
            </a:r>
            <a:r>
              <a:rPr lang="ko-KR" altLang="en-US" sz="1400" b="1"/>
              <a:t>사용 코드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B28D061-9D40-4460-9B91-F406BFA3551B}"/>
              </a:ext>
            </a:extLst>
          </p:cNvPr>
          <p:cNvSpPr/>
          <p:nvPr/>
        </p:nvSpPr>
        <p:spPr>
          <a:xfrm>
            <a:off x="4523691" y="3429000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F2E3056-91DB-4D07-874E-E600012AC47C}"/>
              </a:ext>
            </a:extLst>
          </p:cNvPr>
          <p:cNvSpPr/>
          <p:nvPr/>
        </p:nvSpPr>
        <p:spPr>
          <a:xfrm>
            <a:off x="1047854" y="3287924"/>
            <a:ext cx="3066945" cy="3937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CFBFFD8-01A5-4927-96B8-2DA138900694}"/>
              </a:ext>
            </a:extLst>
          </p:cNvPr>
          <p:cNvSpPr/>
          <p:nvPr/>
        </p:nvSpPr>
        <p:spPr>
          <a:xfrm>
            <a:off x="1047854" y="3821124"/>
            <a:ext cx="3163199" cy="59847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29010DAE-9D42-4EBC-BDF9-2739CFFCD7E3}"/>
              </a:ext>
            </a:extLst>
          </p:cNvPr>
          <p:cNvSpPr/>
          <p:nvPr/>
        </p:nvSpPr>
        <p:spPr>
          <a:xfrm>
            <a:off x="2467580" y="4727503"/>
            <a:ext cx="1302315" cy="2134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CBA392-4FF8-459F-BC23-38A3B6602831}"/>
              </a:ext>
            </a:extLst>
          </p:cNvPr>
          <p:cNvSpPr txBox="1"/>
          <p:nvPr/>
        </p:nvSpPr>
        <p:spPr>
          <a:xfrm>
            <a:off x="5148063" y="4187904"/>
            <a:ext cx="31901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ko-KR" sz="1200" b="1">
                <a:solidFill>
                  <a:schemeClr val="accent6"/>
                </a:solidFill>
              </a:rPr>
              <a:t>store</a:t>
            </a:r>
            <a:r>
              <a:rPr lang="ko-KR" altLang="en-US" sz="1200" b="1">
                <a:solidFill>
                  <a:schemeClr val="accent6"/>
                </a:solidFill>
              </a:rPr>
              <a:t>에서 </a:t>
            </a:r>
            <a:r>
              <a:rPr lang="en-US" altLang="ko-KR" sz="1200" b="1">
                <a:solidFill>
                  <a:schemeClr val="accent6"/>
                </a:solidFill>
              </a:rPr>
              <a:t>state </a:t>
            </a:r>
            <a:r>
              <a:rPr lang="ko-KR" altLang="en-US" sz="1200" b="1">
                <a:solidFill>
                  <a:schemeClr val="accent6"/>
                </a:solidFill>
              </a:rPr>
              <a:t>가져오기</a:t>
            </a:r>
            <a:endParaRPr lang="en-US" altLang="ko-KR" sz="1200" b="1">
              <a:solidFill>
                <a:schemeClr val="accent6"/>
              </a:solidFill>
            </a:endParaRPr>
          </a:p>
          <a:p>
            <a:pPr marL="228600" indent="-228600">
              <a:buAutoNum type="arabicPeriod"/>
            </a:pPr>
            <a:endParaRPr lang="en-US" altLang="ko-KR" sz="1200" b="1">
              <a:solidFill>
                <a:schemeClr val="accent6"/>
              </a:solidFill>
            </a:endParaRPr>
          </a:p>
          <a:p>
            <a:r>
              <a:rPr lang="en-US" altLang="ko-KR" sz="1200" b="1">
                <a:solidFill>
                  <a:schemeClr val="accent6"/>
                </a:solidFill>
              </a:rPr>
              <a:t>2. Redux subscribe </a:t>
            </a:r>
            <a:r>
              <a:rPr lang="ko-KR" altLang="en-US" sz="1200" b="1">
                <a:solidFill>
                  <a:schemeClr val="accent6"/>
                </a:solidFill>
              </a:rPr>
              <a:t>등록</a:t>
            </a:r>
            <a:endParaRPr lang="en-US" altLang="ko-KR" sz="1200" b="1">
              <a:solidFill>
                <a:schemeClr val="accent6"/>
              </a:solidFill>
            </a:endParaRPr>
          </a:p>
          <a:p>
            <a:r>
              <a:rPr lang="en-US" altLang="ko-KR" sz="1200" b="1">
                <a:solidFill>
                  <a:schemeClr val="accent6"/>
                </a:solidFill>
              </a:rPr>
              <a:t>  </a:t>
            </a:r>
            <a:r>
              <a:rPr lang="ko-KR" altLang="en-US" sz="1200" b="1">
                <a:solidFill>
                  <a:schemeClr val="accent6"/>
                </a:solidFill>
              </a:rPr>
              <a:t> </a:t>
            </a:r>
            <a:r>
              <a:rPr lang="en-US" altLang="ko-KR" sz="1200" b="1">
                <a:solidFill>
                  <a:schemeClr val="accent6"/>
                </a:solidFill>
              </a:rPr>
              <a:t>+ React state</a:t>
            </a:r>
            <a:r>
              <a:rPr lang="ko-KR" altLang="en-US" sz="1200" b="1">
                <a:solidFill>
                  <a:schemeClr val="accent6"/>
                </a:solidFill>
              </a:rPr>
              <a:t> 값 입력 </a:t>
            </a:r>
            <a:r>
              <a:rPr lang="en-US" altLang="ko-KR" sz="1200" b="1">
                <a:solidFill>
                  <a:schemeClr val="accent6"/>
                </a:solidFill>
              </a:rPr>
              <a:t>(</a:t>
            </a:r>
            <a:r>
              <a:rPr lang="ko-KR" altLang="en-US" sz="1200" b="1">
                <a:solidFill>
                  <a:schemeClr val="accent6"/>
                </a:solidFill>
              </a:rPr>
              <a:t>컴포넌트 렌더링</a:t>
            </a:r>
            <a:r>
              <a:rPr lang="en-US" altLang="ko-KR" sz="1200" b="1">
                <a:solidFill>
                  <a:schemeClr val="accent6"/>
                </a:solidFill>
              </a:rPr>
              <a:t>)</a:t>
            </a:r>
          </a:p>
          <a:p>
            <a:endParaRPr lang="en-US" altLang="ko-KR" sz="1200" b="1">
              <a:solidFill>
                <a:schemeClr val="accent6"/>
              </a:solidFill>
            </a:endParaRPr>
          </a:p>
          <a:p>
            <a:r>
              <a:rPr lang="en-US" altLang="ko-KR" sz="1200" b="1">
                <a:solidFill>
                  <a:schemeClr val="accent6"/>
                </a:solidFill>
              </a:rPr>
              <a:t>3. </a:t>
            </a:r>
            <a:r>
              <a:rPr lang="ko-KR" altLang="en-US" sz="1200" b="1">
                <a:solidFill>
                  <a:schemeClr val="accent6"/>
                </a:solidFill>
              </a:rPr>
              <a:t>하위 컴포넌트에서 사용할 </a:t>
            </a:r>
            <a:r>
              <a:rPr lang="en-US" altLang="ko-KR" sz="1200" b="1">
                <a:solidFill>
                  <a:schemeClr val="accent6"/>
                </a:solidFill>
              </a:rPr>
              <a:t>props </a:t>
            </a:r>
            <a:r>
              <a:rPr lang="ko-KR" altLang="en-US" sz="1200" b="1">
                <a:solidFill>
                  <a:schemeClr val="accent6"/>
                </a:solidFill>
              </a:rPr>
              <a:t>지정</a:t>
            </a:r>
          </a:p>
        </p:txBody>
      </p:sp>
    </p:spTree>
    <p:extLst>
      <p:ext uri="{BB962C8B-B14F-4D97-AF65-F5344CB8AC3E}">
        <p14:creationId xmlns:p14="http://schemas.microsoft.com/office/powerpoint/2010/main" val="1170093642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292381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react-redux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사용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connect</a:t>
            </a:r>
          </a:p>
          <a:p>
            <a:pPr lvl="0">
              <a:lnSpc>
                <a:spcPct val="150000"/>
              </a:lnSpc>
              <a:defRPr/>
            </a:pP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-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mapDispatchToProps(dispatch)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자바스크립트 객체 반환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     ㆍ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dispatch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기능을 수행하는 함수를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React Props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로 전달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525CE4-0AEF-4438-B767-D98DB72DCDE8}"/>
              </a:ext>
            </a:extLst>
          </p:cNvPr>
          <p:cNvSpPr txBox="1"/>
          <p:nvPr/>
        </p:nvSpPr>
        <p:spPr>
          <a:xfrm>
            <a:off x="899592" y="980728"/>
            <a:ext cx="756084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mapStateToProps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u="sng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mapDispatchToProps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ko-KR" altLang="en-US">
                <a:solidFill>
                  <a:srgbClr val="795E26"/>
                </a:solidFill>
                <a:latin typeface="Consolas" panose="020B0609020204030204" pitchFamily="49" charset="0"/>
              </a:rPr>
              <a:t>컴포넌트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E0FA1CF-B595-48ED-AA96-A918B3E685C7}"/>
              </a:ext>
            </a:extLst>
          </p:cNvPr>
          <p:cNvSpPr txBox="1"/>
          <p:nvPr/>
        </p:nvSpPr>
        <p:spPr>
          <a:xfrm>
            <a:off x="827583" y="3051537"/>
            <a:ext cx="3456385" cy="19389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'INCREMENT'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number: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</a:p>
          <a:p>
            <a:r>
              <a:rPr lang="en-US" altLang="ko-KR" sz="1200">
                <a:solidFill>
                  <a:srgbClr val="00108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455CEA-87F2-44EC-97E2-9F7160031961}"/>
              </a:ext>
            </a:extLst>
          </p:cNvPr>
          <p:cNvSpPr txBox="1"/>
          <p:nvPr/>
        </p:nvSpPr>
        <p:spPr>
          <a:xfrm>
            <a:off x="827584" y="2723163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기존 코드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7B4FC1-72F7-4422-83B9-7CDFACB056C7}"/>
              </a:ext>
            </a:extLst>
          </p:cNvPr>
          <p:cNvSpPr txBox="1"/>
          <p:nvPr/>
        </p:nvSpPr>
        <p:spPr>
          <a:xfrm>
            <a:off x="5148063" y="3051537"/>
            <a:ext cx="3528393" cy="19389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mapDispatchToProps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'INCREMENT'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number: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</a:p>
          <a:p>
            <a:r>
              <a:rPr lang="en-US" altLang="ko-KR" sz="1200">
                <a:solidFill>
                  <a:srgbClr val="00108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A3CADCB-455B-4357-ACE8-65A362A5FFE2}"/>
              </a:ext>
            </a:extLst>
          </p:cNvPr>
          <p:cNvSpPr txBox="1"/>
          <p:nvPr/>
        </p:nvSpPr>
        <p:spPr>
          <a:xfrm>
            <a:off x="5148064" y="2723163"/>
            <a:ext cx="2675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connect()(</a:t>
            </a:r>
            <a:r>
              <a:rPr lang="ko-KR" altLang="en-US" sz="1400" b="1"/>
              <a:t>컴포넌트</a:t>
            </a:r>
            <a:r>
              <a:rPr lang="en-US" altLang="ko-KR" sz="1400" b="1"/>
              <a:t>) </a:t>
            </a:r>
            <a:r>
              <a:rPr lang="ko-KR" altLang="en-US" sz="1400" b="1"/>
              <a:t>사용 코드</a:t>
            </a:r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6B28D061-9D40-4460-9B91-F406BFA3551B}"/>
              </a:ext>
            </a:extLst>
          </p:cNvPr>
          <p:cNvSpPr/>
          <p:nvPr/>
        </p:nvSpPr>
        <p:spPr>
          <a:xfrm>
            <a:off x="4523691" y="3429000"/>
            <a:ext cx="432048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D4225D-AB89-4344-A11B-8AE168891F03}"/>
              </a:ext>
            </a:extLst>
          </p:cNvPr>
          <p:cNvSpPr txBox="1"/>
          <p:nvPr/>
        </p:nvSpPr>
        <p:spPr>
          <a:xfrm>
            <a:off x="5148063" y="5554106"/>
            <a:ext cx="3528393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'button'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}</a:t>
            </a:r>
          </a:p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8395AD0-C71A-4D6E-BD20-B9278CBD5C1A}"/>
              </a:ext>
            </a:extLst>
          </p:cNvPr>
          <p:cNvSpPr/>
          <p:nvPr/>
        </p:nvSpPr>
        <p:spPr>
          <a:xfrm>
            <a:off x="5539643" y="3460177"/>
            <a:ext cx="1976083" cy="11278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E0521CC-27C7-4823-87FE-47BCBE087487}"/>
              </a:ext>
            </a:extLst>
          </p:cNvPr>
          <p:cNvSpPr/>
          <p:nvPr/>
        </p:nvSpPr>
        <p:spPr>
          <a:xfrm>
            <a:off x="6044970" y="5786282"/>
            <a:ext cx="1895872" cy="20544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9A5F3174-333F-491B-A489-9071FA0253A1}"/>
              </a:ext>
            </a:extLst>
          </p:cNvPr>
          <p:cNvCxnSpPr>
            <a:cxnSpLocks/>
            <a:stCxn id="14" idx="3"/>
            <a:endCxn id="15" idx="2"/>
          </p:cNvCxnSpPr>
          <p:nvPr/>
        </p:nvCxnSpPr>
        <p:spPr>
          <a:xfrm flipH="1">
            <a:off x="6992906" y="4024110"/>
            <a:ext cx="522820" cy="1967616"/>
          </a:xfrm>
          <a:prstGeom prst="bentConnector4">
            <a:avLst>
              <a:gd name="adj1" fmla="val -158789"/>
              <a:gd name="adj2" fmla="val 120587"/>
            </a:avLst>
          </a:prstGeom>
          <a:ln w="25400">
            <a:solidFill>
              <a:srgbClr val="FF0000"/>
            </a:solidFill>
            <a:headEnd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8AFA7C9-4B5B-4C36-B169-B75879BF8F92}"/>
              </a:ext>
            </a:extLst>
          </p:cNvPr>
          <p:cNvSpPr txBox="1"/>
          <p:nvPr/>
        </p:nvSpPr>
        <p:spPr>
          <a:xfrm>
            <a:off x="5144796" y="5246329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하위 컴포넌트</a:t>
            </a:r>
          </a:p>
        </p:txBody>
      </p:sp>
    </p:spTree>
    <p:extLst>
      <p:ext uri="{BB962C8B-B14F-4D97-AF65-F5344CB8AC3E}">
        <p14:creationId xmlns:p14="http://schemas.microsoft.com/office/powerpoint/2010/main" val="2187630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00991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React Developer Tools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chrome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개발자 도구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(F12 /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마우스 </a:t>
            </a:r>
            <a:r>
              <a:rPr lang="ko-KR" altLang="en-US" dirty="0" err="1">
                <a:latin typeface="+mn-ea"/>
                <a:sym typeface="Wingdings" panose="05000000000000000000" pitchFamily="2" charset="2"/>
              </a:rPr>
              <a:t>우클릭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검사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sym typeface="Wingdings" panose="05000000000000000000" pitchFamily="2" charset="2"/>
              </a:rPr>
              <a:t>        - Components Tab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1412776"/>
            <a:ext cx="3528392" cy="2752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288" y="1433216"/>
            <a:ext cx="3528392" cy="27527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222" y="3933056"/>
            <a:ext cx="3528392" cy="27527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42771658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21464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react-redux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사용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Provider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D2698-23B4-49F7-94F9-E4F3CBAD3C6E}"/>
              </a:ext>
            </a:extLst>
          </p:cNvPr>
          <p:cNvSpPr/>
          <p:nvPr/>
        </p:nvSpPr>
        <p:spPr>
          <a:xfrm>
            <a:off x="875983" y="1319570"/>
            <a:ext cx="7776864" cy="45243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'react-dom'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'./index.css'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'./App'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reportWebVitals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'./reportWebVitals'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'./store'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React.StrictMode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store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Provider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React.StrictMode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9EA035-66CE-46F2-BC0C-70CF528AE6E0}"/>
              </a:ext>
            </a:extLst>
          </p:cNvPr>
          <p:cNvSpPr txBox="1"/>
          <p:nvPr/>
        </p:nvSpPr>
        <p:spPr>
          <a:xfrm>
            <a:off x="899591" y="980728"/>
            <a:ext cx="9236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index.js</a:t>
            </a:r>
            <a:endParaRPr lang="ko-KR" altLang="en-US" sz="1600" b="1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4B9C1CC-BF9E-4AE0-9EDE-0C78EC39B6F4}"/>
              </a:ext>
            </a:extLst>
          </p:cNvPr>
          <p:cNvSpPr/>
          <p:nvPr/>
        </p:nvSpPr>
        <p:spPr>
          <a:xfrm>
            <a:off x="1353821" y="4032590"/>
            <a:ext cx="2784069" cy="7795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5A1F115-E301-4809-8911-2AB7CF3BEF5F}"/>
              </a:ext>
            </a:extLst>
          </p:cNvPr>
          <p:cNvSpPr txBox="1"/>
          <p:nvPr/>
        </p:nvSpPr>
        <p:spPr>
          <a:xfrm>
            <a:off x="4137893" y="4055681"/>
            <a:ext cx="4249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</a:rPr>
              <a:t>1. react-redux</a:t>
            </a:r>
            <a:r>
              <a:rPr lang="ko-KR" altLang="en-US" sz="1200" b="1">
                <a:solidFill>
                  <a:schemeClr val="accent6"/>
                </a:solidFill>
              </a:rPr>
              <a:t>가 적용될 컴포넌트를 </a:t>
            </a:r>
            <a:r>
              <a:rPr lang="en-US" altLang="ko-KR" sz="1200" b="1">
                <a:solidFill>
                  <a:schemeClr val="accent6"/>
                </a:solidFill>
              </a:rPr>
              <a:t>Provider </a:t>
            </a:r>
            <a:r>
              <a:rPr lang="ko-KR" altLang="en-US" sz="1200" b="1">
                <a:solidFill>
                  <a:schemeClr val="accent6"/>
                </a:solidFill>
              </a:rPr>
              <a:t>하위로 배치</a:t>
            </a:r>
            <a:endParaRPr lang="en-US" altLang="ko-KR" sz="1200" b="1">
              <a:solidFill>
                <a:schemeClr val="accent6"/>
              </a:solidFill>
            </a:endParaRPr>
          </a:p>
          <a:p>
            <a:endParaRPr lang="en-US" altLang="ko-KR" sz="1200" b="1">
              <a:solidFill>
                <a:schemeClr val="accent6"/>
              </a:solidFill>
            </a:endParaRPr>
          </a:p>
          <a:p>
            <a:r>
              <a:rPr lang="en-US" altLang="ko-KR" sz="1200" b="1">
                <a:solidFill>
                  <a:schemeClr val="accent6"/>
                </a:solidFill>
              </a:rPr>
              <a:t>2. store </a:t>
            </a:r>
            <a:r>
              <a:rPr lang="ko-KR" altLang="en-US" sz="1200" b="1">
                <a:solidFill>
                  <a:schemeClr val="accent6"/>
                </a:solidFill>
              </a:rPr>
              <a:t>지정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9524888-3E59-4701-AFCF-9C61BB5D9245}"/>
              </a:ext>
            </a:extLst>
          </p:cNvPr>
          <p:cNvSpPr/>
          <p:nvPr/>
        </p:nvSpPr>
        <p:spPr>
          <a:xfrm>
            <a:off x="905857" y="2587100"/>
            <a:ext cx="4220325" cy="4978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635116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61376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react-redux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사용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컨테이너 역할의 컴포넌트 코드 수정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D2698-23B4-49F7-94F9-E4F3CBAD3C6E}"/>
              </a:ext>
            </a:extLst>
          </p:cNvPr>
          <p:cNvSpPr/>
          <p:nvPr/>
        </p:nvSpPr>
        <p:spPr>
          <a:xfrm>
            <a:off x="875983" y="1319570"/>
            <a:ext cx="7776864" cy="427809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"../components/DisplayNumber"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"react-redux"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Redux State to React Props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mapStateToProps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Redux Dispatch to React Props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mapDispatchToProps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</a:p>
          <a:p>
            <a:r>
              <a:rPr lang="en-US" altLang="ko-KR" sz="1600">
                <a:solidFill>
                  <a:srgbClr val="AF00DB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mapStateToProps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mapDispatchToProps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DisplayNumber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9EA035-66CE-46F2-BC0C-70CF528AE6E0}"/>
              </a:ext>
            </a:extLst>
          </p:cNvPr>
          <p:cNvSpPr txBox="1"/>
          <p:nvPr/>
        </p:nvSpPr>
        <p:spPr>
          <a:xfrm>
            <a:off x="899591" y="980728"/>
            <a:ext cx="3093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containers/DisplayNumber.jsx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1998835002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61376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react-redux</a:t>
            </a:r>
            <a:r>
              <a:rPr lang="ko-KR" altLang="en-US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사용</a:t>
            </a:r>
            <a:endParaRPr lang="en-US" altLang="ko-KR" noProof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컨테이너 역할의 컴포넌트 코드 수정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DCD2698-23B4-49F7-94F9-E4F3CBAD3C6E}"/>
              </a:ext>
            </a:extLst>
          </p:cNvPr>
          <p:cNvSpPr/>
          <p:nvPr/>
        </p:nvSpPr>
        <p:spPr>
          <a:xfrm>
            <a:off x="875983" y="1319570"/>
            <a:ext cx="7776864" cy="477053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"../components/AddNumber"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'react-redux'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Redux State to React Props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mapStateToProps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Redux Dispatch to React Props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mapDispatchToProps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dispatch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'INCREMENT'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mapStateToProps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mapDispatchToProps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)(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9EA035-66CE-46F2-BC0C-70CF528AE6E0}"/>
              </a:ext>
            </a:extLst>
          </p:cNvPr>
          <p:cNvSpPr txBox="1"/>
          <p:nvPr/>
        </p:nvSpPr>
        <p:spPr>
          <a:xfrm>
            <a:off x="899591" y="980728"/>
            <a:ext cx="2784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containers/AddNumber.jsx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954511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320140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Component </a:t>
            </a:r>
            <a:r>
              <a:rPr lang="ko-KR" altLang="en-US">
                <a:latin typeface="+mn-ea"/>
              </a:rPr>
              <a:t>분리 </a:t>
            </a:r>
            <a:r>
              <a:rPr lang="en-US" altLang="ko-KR">
                <a:latin typeface="+mn-ea"/>
              </a:rPr>
              <a:t>- </a:t>
            </a:r>
            <a:r>
              <a:rPr lang="en-US" altLang="ko-KR" dirty="0">
                <a:latin typeface="+mn-ea"/>
              </a:rPr>
              <a:t>Subject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 err="1">
                <a:latin typeface="+mn-ea"/>
              </a:rPr>
              <a:t>src</a:t>
            </a:r>
            <a:r>
              <a:rPr lang="en-US" altLang="ko-KR" dirty="0">
                <a:latin typeface="+mn-ea"/>
              </a:rPr>
              <a:t>/Subject.js </a:t>
            </a:r>
            <a:r>
              <a:rPr lang="ko-KR" altLang="en-US" dirty="0">
                <a:latin typeface="+mn-ea"/>
              </a:rPr>
              <a:t>파일 생성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</a:rPr>
              <a:t>App.js </a:t>
            </a:r>
            <a:r>
              <a:rPr lang="ko-KR" altLang="en-US" dirty="0">
                <a:latin typeface="+mn-ea"/>
              </a:rPr>
              <a:t>내용 수정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- Subject.js </a:t>
            </a:r>
            <a:r>
              <a:rPr lang="ko-KR" altLang="en-US" dirty="0">
                <a:latin typeface="+mn-ea"/>
              </a:rPr>
              <a:t>가져오기</a:t>
            </a:r>
            <a:endParaRPr lang="en-US" altLang="ko-KR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5576" y="1042858"/>
            <a:ext cx="7848872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React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Subject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&lt;header&gt;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sub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export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Subject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5939988"/>
            <a:ext cx="7848872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Subject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'./Subject'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942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991588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Component </a:t>
            </a:r>
            <a:r>
              <a:rPr lang="ko-KR" altLang="en-US">
                <a:latin typeface="+mn-ea"/>
              </a:rPr>
              <a:t>분리 </a:t>
            </a:r>
            <a:r>
              <a:rPr lang="en-US" altLang="ko-KR">
                <a:latin typeface="+mn-ea"/>
              </a:rPr>
              <a:t>- </a:t>
            </a:r>
            <a:r>
              <a:rPr lang="en-US" altLang="ko-KR" dirty="0">
                <a:latin typeface="+mn-ea"/>
              </a:rPr>
              <a:t>TOC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 err="1">
                <a:latin typeface="+mn-ea"/>
              </a:rPr>
              <a:t>src</a:t>
            </a:r>
            <a:r>
              <a:rPr lang="en-US" altLang="ko-KR" dirty="0">
                <a:latin typeface="+mn-ea"/>
              </a:rPr>
              <a:t>/TOC.js </a:t>
            </a:r>
            <a:r>
              <a:rPr lang="ko-KR" altLang="en-US" dirty="0">
                <a:latin typeface="+mn-ea"/>
              </a:rPr>
              <a:t>파일 생성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</a:rPr>
              <a:t>App.js </a:t>
            </a:r>
            <a:r>
              <a:rPr lang="ko-KR" altLang="en-US" dirty="0">
                <a:latin typeface="+mn-ea"/>
              </a:rPr>
              <a:t>내용 수정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- TOC.js </a:t>
            </a:r>
            <a:r>
              <a:rPr lang="ko-KR" altLang="en-US" dirty="0">
                <a:latin typeface="+mn-ea"/>
              </a:rPr>
              <a:t>가져오기</a:t>
            </a:r>
            <a:endParaRPr lang="en-US" altLang="ko-KR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5576" y="1042858"/>
            <a:ext cx="7848872" cy="40012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3000"/>
              </a:lnSpc>
            </a:pP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React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3000"/>
              </a:lnSpc>
            </a:pPr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TOC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83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pPr>
              <a:lnSpc>
                <a:spcPct val="83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pPr>
              <a:lnSpc>
                <a:spcPct val="83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3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3000"/>
              </a:lnSpc>
            </a:pP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          &lt;li&gt;&lt;a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"1.html"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HTML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3000"/>
              </a:lnSpc>
            </a:pP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          &lt;li&gt;&lt;a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"2.html"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3000"/>
              </a:lnSpc>
            </a:pP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          &lt;li&gt;&lt;a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"3.html"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JavaScript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3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3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3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</a:t>
            </a:r>
          </a:p>
          <a:p>
            <a:pPr>
              <a:lnSpc>
                <a:spcPct val="83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pPr>
              <a:lnSpc>
                <a:spcPct val="83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83000"/>
              </a:lnSpc>
            </a:pPr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export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TOC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55576" y="5939988"/>
            <a:ext cx="7848872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TOC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'./TOC'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61457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387146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Component </a:t>
            </a:r>
            <a:r>
              <a:rPr lang="ko-KR" altLang="en-US">
                <a:latin typeface="+mn-ea"/>
              </a:rPr>
              <a:t>분리 </a:t>
            </a:r>
            <a:r>
              <a:rPr lang="en-US" altLang="ko-KR">
                <a:latin typeface="+mn-ea"/>
              </a:rPr>
              <a:t>- </a:t>
            </a:r>
            <a:r>
              <a:rPr lang="en-US" altLang="ko-KR" dirty="0">
                <a:latin typeface="+mn-ea"/>
              </a:rPr>
              <a:t>Content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 err="1">
                <a:latin typeface="+mn-ea"/>
              </a:rPr>
              <a:t>src</a:t>
            </a:r>
            <a:r>
              <a:rPr lang="en-US" altLang="ko-KR" dirty="0">
                <a:latin typeface="+mn-ea"/>
              </a:rPr>
              <a:t>/Content.js </a:t>
            </a:r>
            <a:r>
              <a:rPr lang="ko-KR" altLang="en-US" dirty="0">
                <a:latin typeface="+mn-ea"/>
              </a:rPr>
              <a:t>파일 생성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</a:rPr>
              <a:t>App.js </a:t>
            </a:r>
            <a:r>
              <a:rPr lang="ko-KR" altLang="en-US" dirty="0">
                <a:latin typeface="+mn-ea"/>
              </a:rPr>
              <a:t>내용 수정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- Content.js </a:t>
            </a:r>
            <a:r>
              <a:rPr lang="ko-KR" altLang="en-US" dirty="0">
                <a:latin typeface="+mn-ea"/>
              </a:rPr>
              <a:t>가져오기</a:t>
            </a:r>
            <a:endParaRPr lang="en-US" altLang="ko-KR" dirty="0">
              <a:latin typeface="+mn-e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755576" y="1042858"/>
            <a:ext cx="7848872" cy="39703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React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&lt;article&gt;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&lt;/article&gt;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export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55576" y="5939988"/>
            <a:ext cx="7848872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'./Content'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52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28540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React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 </a:t>
            </a:r>
            <a:r>
              <a:rPr lang="en-US" altLang="ko-KR" dirty="0">
                <a:latin typeface="+mn-ea"/>
              </a:rPr>
              <a:t>create-react-app </a:t>
            </a:r>
            <a:r>
              <a:rPr lang="ko-KR" altLang="en-US" dirty="0">
                <a:latin typeface="+mn-ea"/>
              </a:rPr>
              <a:t>설치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- </a:t>
            </a:r>
            <a:r>
              <a:rPr lang="en-US" altLang="ko-KR" dirty="0" err="1">
                <a:latin typeface="+mn-ea"/>
              </a:rPr>
              <a:t>npm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>
                <a:latin typeface="+mn-ea"/>
              </a:rPr>
              <a:t>install -g </a:t>
            </a:r>
            <a:r>
              <a:rPr lang="en-US" altLang="ko-KR" dirty="0">
                <a:latin typeface="+mn-ea"/>
              </a:rPr>
              <a:t>create-react-app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27956"/>
            <a:ext cx="7800975" cy="4305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949280"/>
            <a:ext cx="3680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React </a:t>
            </a:r>
            <a:r>
              <a:rPr lang="ko-KR" altLang="en-US" sz="1400" b="1" dirty="0"/>
              <a:t>참고 문서 </a:t>
            </a:r>
            <a:r>
              <a:rPr lang="en-US" altLang="ko-KR" sz="1400" b="1" dirty="0"/>
              <a:t>: </a:t>
            </a:r>
            <a:r>
              <a:rPr lang="en-US" altLang="ko-KR" sz="1400" b="1" dirty="0">
                <a:hlinkClick r:id="rId4"/>
              </a:rPr>
              <a:t>https://reactjs.org/docs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521132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8769773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>
                <a:latin typeface="+mn-ea"/>
              </a:rPr>
              <a:t>연습문제</a:t>
            </a:r>
            <a:endParaRPr lang="en-US" altLang="ko-KR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+mn-ea"/>
              </a:rPr>
              <a:t>    ● </a:t>
            </a:r>
            <a:r>
              <a:rPr lang="en-US" altLang="ko-KR">
                <a:latin typeface="+mn-ea"/>
                <a:hlinkClick r:id="rId3"/>
              </a:rPr>
              <a:t>sample.html</a:t>
            </a:r>
            <a:r>
              <a:rPr lang="ko-KR" altLang="en-US">
                <a:latin typeface="+mn-ea"/>
              </a:rPr>
              <a:t>의 </a:t>
            </a:r>
            <a:r>
              <a:rPr lang="en-US" altLang="ko-KR">
                <a:latin typeface="+mn-ea"/>
              </a:rPr>
              <a:t>HTML </a:t>
            </a:r>
            <a:r>
              <a:rPr lang="ko-KR" altLang="en-US">
                <a:latin typeface="+mn-ea"/>
              </a:rPr>
              <a:t>코드를 </a:t>
            </a:r>
            <a:r>
              <a:rPr lang="en-US" altLang="ko-KR">
                <a:latin typeface="+mn-ea"/>
              </a:rPr>
              <a:t>React </a:t>
            </a:r>
            <a:r>
              <a:rPr lang="ko-KR" altLang="en-US">
                <a:latin typeface="+mn-ea"/>
              </a:rPr>
              <a:t>프로젝트에서 동작할 수 있도록 변경하기</a:t>
            </a:r>
            <a:endParaRPr lang="en-US" altLang="ko-KR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+mn-ea"/>
              </a:rPr>
              <a:t>        1. react-sample</a:t>
            </a:r>
            <a:r>
              <a:rPr lang="ko-KR" altLang="en-US">
                <a:latin typeface="+mn-ea"/>
              </a:rPr>
              <a:t> 프로젝트 생성</a:t>
            </a:r>
            <a:endParaRPr lang="en-US" altLang="ko-KR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+mn-ea"/>
              </a:rPr>
              <a:t>        2. App.js </a:t>
            </a:r>
            <a:r>
              <a:rPr lang="ko-KR" altLang="en-US">
                <a:latin typeface="+mn-ea"/>
              </a:rPr>
              <a:t>의 </a:t>
            </a:r>
            <a:r>
              <a:rPr lang="en-US" altLang="ko-KR">
                <a:latin typeface="+mn-ea"/>
              </a:rPr>
              <a:t>App </a:t>
            </a:r>
            <a:r>
              <a:rPr lang="ko-KR" altLang="en-US">
                <a:latin typeface="+mn-ea"/>
              </a:rPr>
              <a:t>함수를 </a:t>
            </a:r>
            <a:r>
              <a:rPr lang="en-US" altLang="ko-KR">
                <a:latin typeface="+mn-ea"/>
              </a:rPr>
              <a:t>App </a:t>
            </a:r>
            <a:r>
              <a:rPr lang="ko-KR" altLang="en-US">
                <a:latin typeface="+mn-ea"/>
              </a:rPr>
              <a:t>클래스로 변경</a:t>
            </a:r>
            <a:endParaRPr lang="en-US" altLang="ko-KR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+mn-ea"/>
              </a:rPr>
              <a:t>        3. Header / Section / Article / Footer </a:t>
            </a:r>
            <a:r>
              <a:rPr lang="ko-KR" altLang="en-US">
                <a:latin typeface="+mn-ea"/>
              </a:rPr>
              <a:t>컴포넌트 작성</a:t>
            </a:r>
            <a:endParaRPr lang="en-US" altLang="ko-KR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+mn-ea"/>
              </a:rPr>
              <a:t>        4. App </a:t>
            </a:r>
            <a:r>
              <a:rPr lang="ko-KR" altLang="en-US">
                <a:latin typeface="+mn-ea"/>
              </a:rPr>
              <a:t>클래스의 </a:t>
            </a:r>
            <a:r>
              <a:rPr lang="en-US" altLang="ko-KR">
                <a:latin typeface="+mn-ea"/>
              </a:rPr>
              <a:t>render </a:t>
            </a:r>
            <a:r>
              <a:rPr lang="ko-KR" altLang="en-US">
                <a:latin typeface="+mn-ea"/>
              </a:rPr>
              <a:t>함수에서 위의 </a:t>
            </a:r>
            <a:r>
              <a:rPr lang="en-US" altLang="ko-KR">
                <a:latin typeface="+mn-ea"/>
              </a:rPr>
              <a:t>4</a:t>
            </a:r>
            <a:r>
              <a:rPr lang="ko-KR" altLang="en-US">
                <a:latin typeface="+mn-ea"/>
              </a:rPr>
              <a:t>개 컴포넌트 출력</a:t>
            </a:r>
            <a:endParaRPr lang="en-US" altLang="ko-KR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245ED7-A350-441D-8C59-2B981CA98EFD}"/>
              </a:ext>
            </a:extLst>
          </p:cNvPr>
          <p:cNvSpPr txBox="1"/>
          <p:nvPr/>
        </p:nvSpPr>
        <p:spPr>
          <a:xfrm>
            <a:off x="611560" y="3068960"/>
            <a:ext cx="5112568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b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&lt;header&gt;&lt;h1&gt;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야구게임 방식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&lt;/h1&gt;&lt;/header&gt;</a:t>
            </a:r>
            <a:endParaRPr lang="ko-KR" altLang="en-US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&lt;hr&gt;</a:t>
            </a:r>
            <a:endParaRPr lang="ko-KR" altLang="en-US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&lt;section&gt;</a:t>
            </a:r>
            <a:endParaRPr lang="ko-KR" altLang="en-US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&lt;h4&gt;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사용되는 숫자는 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에서 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까지 서로 다른 숫자이다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&lt;/h4&gt;</a:t>
            </a:r>
            <a:endParaRPr lang="ko-KR" altLang="en-US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endParaRPr lang="ko-KR" altLang="en-US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&lt;/section&gt;</a:t>
            </a:r>
            <a:endParaRPr lang="ko-KR" altLang="en-US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&lt;article&gt;</a:t>
            </a:r>
            <a:endParaRPr lang="ko-KR" altLang="en-US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&lt;table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&lt;/table&gt;</a:t>
            </a:r>
            <a:endParaRPr lang="ko-KR" altLang="en-US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&lt;/article&gt;</a:t>
            </a:r>
            <a:endParaRPr lang="ko-KR" altLang="en-US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&lt;footer&gt;</a:t>
            </a:r>
            <a:endParaRPr lang="ko-KR" altLang="en-US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&lt;h5&gt;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1. 830 - 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들어맞는 숫자가 아예 없으므로 아웃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 ...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&lt;/h5&gt;</a:t>
            </a:r>
            <a:endParaRPr lang="ko-KR" altLang="en-US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  <a:endParaRPr lang="ko-KR" altLang="en-US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&lt;/footer&gt;</a:t>
            </a:r>
            <a:endParaRPr lang="ko-KR" altLang="en-US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ko-KR" altLang="en-US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3E2CA3E-1FEC-41ED-BB4B-A5ECA777B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743" y="3068960"/>
            <a:ext cx="2866713" cy="2862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32238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8363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Props / State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</a:rPr>
              <a:t>Component</a:t>
            </a:r>
            <a:r>
              <a:rPr lang="ko-KR" altLang="en-US" dirty="0">
                <a:latin typeface="+mn-ea"/>
              </a:rPr>
              <a:t>의 상태와 데이터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026856"/>
            <a:ext cx="4622304" cy="44698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957828" y="5805264"/>
            <a:ext cx="615251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b="1" dirty="0"/>
              <a:t>출처</a:t>
            </a:r>
            <a:r>
              <a:rPr lang="en-US" altLang="ko-KR" sz="1300" b="1" dirty="0"/>
              <a:t> : </a:t>
            </a:r>
            <a:r>
              <a:rPr lang="en-US" altLang="ko-KR" sz="1300" b="1" dirty="0">
                <a:hlinkClick r:id="rId4"/>
              </a:rPr>
              <a:t>https://velog.io/@kyusung/</a:t>
            </a:r>
            <a:r>
              <a:rPr lang="ko-KR" altLang="en-US" sz="1300" b="1" dirty="0" err="1">
                <a:hlinkClick r:id="rId4"/>
              </a:rPr>
              <a:t>리액트</a:t>
            </a:r>
            <a:r>
              <a:rPr lang="en-US" altLang="ko-KR" sz="1300" b="1" dirty="0">
                <a:hlinkClick r:id="rId4"/>
              </a:rPr>
              <a:t>-</a:t>
            </a:r>
            <a:r>
              <a:rPr lang="ko-KR" altLang="en-US" sz="1300" b="1" dirty="0">
                <a:hlinkClick r:id="rId4"/>
              </a:rPr>
              <a:t>교과서</a:t>
            </a:r>
            <a:r>
              <a:rPr lang="en-US" altLang="ko-KR" sz="1300" b="1" dirty="0">
                <a:hlinkClick r:id="rId4"/>
              </a:rPr>
              <a:t>-React-</a:t>
            </a:r>
            <a:r>
              <a:rPr lang="ko-KR" altLang="en-US" sz="1300" b="1" dirty="0">
                <a:hlinkClick r:id="rId4"/>
              </a:rPr>
              <a:t>컴포넌트와</a:t>
            </a:r>
            <a:r>
              <a:rPr lang="en-US" altLang="ko-KR" sz="1300" b="1" dirty="0">
                <a:hlinkClick r:id="rId4"/>
              </a:rPr>
              <a:t>-</a:t>
            </a:r>
            <a:r>
              <a:rPr lang="ko-KR" altLang="en-US" sz="1300" b="1" dirty="0">
                <a:hlinkClick r:id="rId4"/>
              </a:rPr>
              <a:t>상태</a:t>
            </a:r>
            <a:r>
              <a:rPr lang="en-US" altLang="ko-KR" sz="1300" b="1" dirty="0">
                <a:hlinkClick r:id="rId4"/>
              </a:rPr>
              <a:t>-</a:t>
            </a:r>
            <a:r>
              <a:rPr lang="ko-KR" altLang="en-US" sz="1300" b="1" dirty="0">
                <a:hlinkClick r:id="rId4"/>
              </a:rPr>
              <a:t>객체</a:t>
            </a:r>
            <a:endParaRPr lang="ko-KR" altLang="en-US" sz="1300" b="1" dirty="0"/>
          </a:p>
        </p:txBody>
      </p:sp>
    </p:spTree>
    <p:extLst>
      <p:ext uri="{BB962C8B-B14F-4D97-AF65-F5344CB8AC3E}">
        <p14:creationId xmlns:p14="http://schemas.microsoft.com/office/powerpoint/2010/main" val="3763167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807137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Props / State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</a:rPr>
              <a:t>React</a:t>
            </a:r>
            <a:r>
              <a:rPr lang="ko-KR" altLang="en-US" dirty="0">
                <a:latin typeface="+mn-ea"/>
              </a:rPr>
              <a:t>의 컴포넌트는 상태 값을 이용해서 </a:t>
            </a:r>
            <a:r>
              <a:rPr lang="en-US" altLang="ko-KR" dirty="0">
                <a:latin typeface="+mn-ea"/>
              </a:rPr>
              <a:t>UI</a:t>
            </a:r>
            <a:r>
              <a:rPr lang="ko-KR" altLang="en-US" dirty="0">
                <a:latin typeface="+mn-ea"/>
              </a:rPr>
              <a:t>를 표현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컴포넌트 간의 </a:t>
            </a:r>
            <a:r>
              <a:rPr lang="ko-KR" altLang="en-US" dirty="0" err="1">
                <a:latin typeface="+mn-ea"/>
              </a:rPr>
              <a:t>단방향</a:t>
            </a:r>
            <a:r>
              <a:rPr lang="ko-KR" altLang="en-US" dirty="0">
                <a:latin typeface="+mn-ea"/>
              </a:rPr>
              <a:t> 데이터 전송으로 </a:t>
            </a:r>
            <a:r>
              <a:rPr lang="en-US" altLang="ko-KR" dirty="0">
                <a:latin typeface="+mn-ea"/>
              </a:rPr>
              <a:t>props</a:t>
            </a:r>
            <a:r>
              <a:rPr lang="ko-KR" altLang="en-US" dirty="0">
                <a:latin typeface="+mn-ea"/>
              </a:rPr>
              <a:t>를 사용하고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</a:t>
            </a:r>
            <a:r>
              <a:rPr lang="ko-KR" altLang="en-US" dirty="0">
                <a:latin typeface="+mn-ea"/>
              </a:rPr>
              <a:t>컴포넌트 내부에서 사용하는 </a:t>
            </a:r>
            <a:r>
              <a:rPr lang="en-US" altLang="ko-KR" dirty="0">
                <a:latin typeface="+mn-ea"/>
              </a:rPr>
              <a:t>state</a:t>
            </a:r>
            <a:r>
              <a:rPr lang="ko-KR" altLang="en-US" dirty="0">
                <a:latin typeface="+mn-ea"/>
              </a:rPr>
              <a:t>가 존재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</a:rPr>
              <a:t>props</a:t>
            </a:r>
            <a:r>
              <a:rPr lang="ko-KR" altLang="en-US" dirty="0">
                <a:latin typeface="+mn-ea"/>
              </a:rPr>
              <a:t>는 부모 컴포넌트에서 자식 컴포넌트로 데이터를 전달할 때 사용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- </a:t>
            </a:r>
            <a:r>
              <a:rPr lang="ko-KR" altLang="en-US" dirty="0">
                <a:latin typeface="+mn-ea"/>
              </a:rPr>
              <a:t>데이터 변경 불가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readonly</a:t>
            </a:r>
            <a:r>
              <a:rPr lang="en-US" altLang="ko-KR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</a:rPr>
              <a:t>state</a:t>
            </a:r>
            <a:r>
              <a:rPr lang="ko-KR" altLang="en-US" dirty="0">
                <a:latin typeface="+mn-ea"/>
              </a:rPr>
              <a:t>는 컴포넌트 내에서 관리하는 상태 값으로 데이터를 유동적으로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</a:t>
            </a:r>
            <a:r>
              <a:rPr lang="ko-KR" altLang="en-US" dirty="0">
                <a:latin typeface="+mn-ea"/>
              </a:rPr>
              <a:t>다룰 때 사용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- </a:t>
            </a:r>
            <a:r>
              <a:rPr lang="ko-KR" altLang="en-US" dirty="0">
                <a:latin typeface="+mn-ea"/>
              </a:rPr>
              <a:t>데이터 변경 가능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- </a:t>
            </a:r>
            <a:r>
              <a:rPr lang="ko-KR" altLang="en-US" dirty="0">
                <a:latin typeface="+mn-ea"/>
              </a:rPr>
              <a:t>변경된 상태를 </a:t>
            </a:r>
            <a:r>
              <a:rPr lang="ko-KR" altLang="en-US" dirty="0" err="1">
                <a:latin typeface="+mn-ea"/>
              </a:rPr>
              <a:t>컴포넌트에게</a:t>
            </a:r>
            <a:r>
              <a:rPr lang="ko-KR" altLang="en-US" dirty="0">
                <a:latin typeface="+mn-ea"/>
              </a:rPr>
              <a:t> 알려주기 위해서 </a:t>
            </a:r>
            <a:r>
              <a:rPr lang="en-US" altLang="ko-KR" dirty="0" err="1">
                <a:latin typeface="+mn-ea"/>
              </a:rPr>
              <a:t>setState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함수 사용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89361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985934" cy="871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>
                <a:latin typeface="+mn-ea"/>
              </a:rPr>
              <a:t>Props </a:t>
            </a:r>
            <a:r>
              <a:rPr lang="ko-KR" altLang="en-US">
                <a:latin typeface="+mn-ea"/>
              </a:rPr>
              <a:t>사용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부모 컴포넌트 </a:t>
            </a:r>
            <a:r>
              <a:rPr lang="en-US" altLang="ko-KR" dirty="0">
                <a:latin typeface="+mn-ea"/>
              </a:rPr>
              <a:t>(App.js)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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자식 컴포넌트 </a:t>
            </a:r>
            <a:r>
              <a:rPr lang="en-US" altLang="ko-KR" dirty="0">
                <a:latin typeface="+mn-ea"/>
              </a:rPr>
              <a:t>(Child.js)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87864" y="1124744"/>
            <a:ext cx="4616184" cy="25853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Child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'1'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'2'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Child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283968" y="2976512"/>
            <a:ext cx="4572000" cy="28623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Child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323142" y="2255098"/>
            <a:ext cx="671518" cy="31284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759762" y="4121998"/>
            <a:ext cx="1745938" cy="27432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059917" y="2255098"/>
            <a:ext cx="671518" cy="312842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759762" y="4419600"/>
            <a:ext cx="1745938" cy="274320"/>
          </a:xfrm>
          <a:prstGeom prst="rect">
            <a:avLst/>
          </a:pr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369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5576" y="1042858"/>
            <a:ext cx="7848872" cy="480131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child: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a: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'1'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b: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'2'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altLang="ko-KR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Child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child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>
                <a:solidFill>
                  <a:srgbClr val="FF0000"/>
                </a:solidFill>
                <a:latin typeface="Consolas" panose="020B0609020204030204" pitchFamily="49" charset="0"/>
              </a:rPr>
              <a:t>b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child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err="1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>
                <a:solidFill>
                  <a:srgbClr val="800000"/>
                </a:solidFill>
                <a:latin typeface="Consolas" panose="020B0609020204030204" pitchFamily="49" charset="0"/>
              </a:rPr>
              <a:t>        &lt;/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Child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7864" y="94388"/>
            <a:ext cx="5985934" cy="871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en-US" altLang="ko-KR">
                <a:latin typeface="+mn-ea"/>
              </a:rPr>
              <a:t>State </a:t>
            </a:r>
            <a:r>
              <a:rPr lang="ko-KR" altLang="en-US">
                <a:latin typeface="+mn-ea"/>
              </a:rPr>
              <a:t>활용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부모 컴포넌트 </a:t>
            </a:r>
            <a:r>
              <a:rPr lang="en-US" altLang="ko-KR" dirty="0">
                <a:latin typeface="+mn-ea"/>
              </a:rPr>
              <a:t>(App.js)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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자식 컴포넌트 </a:t>
            </a:r>
            <a:r>
              <a:rPr lang="en-US" altLang="ko-KR" dirty="0">
                <a:latin typeface="+mn-ea"/>
              </a:rPr>
              <a:t>(Child.js)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9D8952-82DE-42B3-AAD5-3592B7FF4C7F}"/>
              </a:ext>
            </a:extLst>
          </p:cNvPr>
          <p:cNvSpPr/>
          <p:nvPr/>
        </p:nvSpPr>
        <p:spPr>
          <a:xfrm>
            <a:off x="1310129" y="1905474"/>
            <a:ext cx="3226011" cy="86461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4C7C80-8621-4D20-A5F3-BBD1E1951EDC}"/>
              </a:ext>
            </a:extLst>
          </p:cNvPr>
          <p:cNvSpPr/>
          <p:nvPr/>
        </p:nvSpPr>
        <p:spPr>
          <a:xfrm>
            <a:off x="3103070" y="4101826"/>
            <a:ext cx="2266789" cy="29984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93D52E5-DA96-41C2-BF95-212F7EE0E895}"/>
              </a:ext>
            </a:extLst>
          </p:cNvPr>
          <p:cNvSpPr/>
          <p:nvPr/>
        </p:nvSpPr>
        <p:spPr>
          <a:xfrm>
            <a:off x="5985265" y="4101825"/>
            <a:ext cx="2266789" cy="29984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428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832827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Props / State </a:t>
            </a:r>
            <a:r>
              <a:rPr lang="ko-KR" altLang="en-US" dirty="0">
                <a:latin typeface="+mn-ea"/>
              </a:rPr>
              <a:t>적용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</a:rPr>
              <a:t>Subject (title / sub)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</a:t>
            </a:r>
            <a:r>
              <a:rPr lang="en-US" altLang="ko-KR">
                <a:latin typeface="+mn-ea"/>
              </a:rPr>
              <a:t>- App.js</a:t>
            </a:r>
            <a:endParaRPr lang="en-US" altLang="ko-KR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55576" y="1414517"/>
            <a:ext cx="7848872" cy="50783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 ...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subject: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'WEB'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'World Wide Web!'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Hello, React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Subject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subject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subject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Subject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...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</a:p>
          <a:p>
            <a:r>
              <a:rPr lang="en-US" altLang="ko-KR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240502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832827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Props / State </a:t>
            </a:r>
            <a:r>
              <a:rPr lang="ko-KR" altLang="en-US" dirty="0">
                <a:latin typeface="+mn-ea"/>
              </a:rPr>
              <a:t>적용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</a:rPr>
              <a:t>Subject (title / sub)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+mn-ea"/>
              </a:rPr>
              <a:t>        - Subject.js</a:t>
            </a:r>
            <a:endParaRPr lang="en-US" altLang="ko-KR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55576" y="1414517"/>
            <a:ext cx="7848872" cy="39703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Subject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&lt;header&gt;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sub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&lt;/header&gt;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Subject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82F9737-5A52-4538-9EFD-96B970284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4326366"/>
            <a:ext cx="4032448" cy="8774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32428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39963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Props / State </a:t>
            </a:r>
            <a:r>
              <a:rPr lang="ko-KR" altLang="en-US" dirty="0">
                <a:latin typeface="+mn-ea"/>
              </a:rPr>
              <a:t>적용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ko-KR" altLang="en-US">
                <a:latin typeface="+mn-ea"/>
              </a:rPr>
              <a:t>●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TOC (contents)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</a:t>
            </a:r>
            <a:r>
              <a:rPr lang="en-US" altLang="ko-KR">
                <a:latin typeface="+mn-ea"/>
              </a:rPr>
              <a:t>- App.js</a:t>
            </a:r>
            <a:endParaRPr lang="en-US" altLang="ko-KR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55576" y="1414517"/>
            <a:ext cx="7848872" cy="50783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'HTML'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'CSS'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'JavaScript'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]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...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TOC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...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</a:p>
          <a:p>
            <a:r>
              <a:rPr lang="en-US" altLang="ko-KR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45561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39963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Props / State </a:t>
            </a:r>
            <a:r>
              <a:rPr lang="ko-KR" altLang="en-US" dirty="0">
                <a:latin typeface="+mn-ea"/>
              </a:rPr>
              <a:t>적용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ko-KR" altLang="en-US">
                <a:latin typeface="+mn-ea"/>
              </a:rPr>
              <a:t>●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TOC (contents)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+mn-ea"/>
              </a:rPr>
              <a:t>        - TOC.js</a:t>
            </a:r>
            <a:endParaRPr lang="en-US" altLang="ko-KR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55576" y="1414517"/>
            <a:ext cx="7848872" cy="50167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&lt;nav&gt;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'.html'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&lt;/li&gt;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  ...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&lt;/nav&gt;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DDECEF0-1C28-4A03-A78B-CB6FEDC28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4325481"/>
            <a:ext cx="4036513" cy="878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9063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00082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Props / State </a:t>
            </a:r>
            <a:r>
              <a:rPr lang="ko-KR" altLang="en-US" dirty="0">
                <a:latin typeface="+mn-ea"/>
              </a:rPr>
              <a:t>적용</a:t>
            </a:r>
            <a:endParaRPr lang="en-US" altLang="ko-KR" dirty="0"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ea"/>
              </a:rPr>
              <a:t>    </a:t>
            </a:r>
            <a:r>
              <a:rPr lang="ko-KR" altLang="en-US">
                <a:latin typeface="+mn-ea"/>
              </a:rPr>
              <a:t>●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Content (title / desc)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+mn-ea"/>
              </a:rPr>
              <a:t>        - App.js</a:t>
            </a:r>
            <a:endParaRPr lang="en-US" altLang="ko-KR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55576" y="1414517"/>
            <a:ext cx="7848872" cy="50629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7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7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      ...</a:t>
            </a:r>
            <a:endParaRPr lang="en-US" altLang="ko-KR" sz="17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7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contents: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</a:p>
          <a:p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US" altLang="ko-KR" sz="17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7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7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7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'HTML'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7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desc: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7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'HTML is for information.'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US" altLang="ko-KR" sz="17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7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7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7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'CSS'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7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desc: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7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'CSS is for design.'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  <a:r>
              <a:rPr lang="en-US" altLang="ko-KR" sz="17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7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7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7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'JavaScript'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7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desc: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7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'JavaScript is for interactive.'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]</a:t>
            </a:r>
          </a:p>
          <a:p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7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7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7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7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7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sz="17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7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...</a:t>
            </a:r>
          </a:p>
          <a:p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7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7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TOC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7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7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7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7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7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contents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7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7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7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TOC</a:t>
            </a:r>
            <a:r>
              <a:rPr lang="en-US" altLang="ko-KR" sz="17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...</a:t>
            </a:r>
          </a:p>
          <a:p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7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</a:p>
          <a:p>
            <a:r>
              <a:rPr lang="en-US" altLang="ko-KR" sz="1700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7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661488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94529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React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 프로젝트 생성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- create-react-app 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27956"/>
            <a:ext cx="780097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201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00082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Props / State </a:t>
            </a:r>
            <a:r>
              <a:rPr lang="ko-KR" altLang="en-US" dirty="0">
                <a:latin typeface="+mn-ea"/>
              </a:rPr>
              <a:t>적용</a:t>
            </a:r>
            <a:endParaRPr lang="en-US" altLang="ko-KR" dirty="0"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latin typeface="+mn-ea"/>
              </a:rPr>
              <a:t>    </a:t>
            </a:r>
            <a:r>
              <a:rPr lang="ko-KR" altLang="en-US">
                <a:latin typeface="+mn-ea"/>
              </a:rPr>
              <a:t>● </a:t>
            </a: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Content (title / desc)</a:t>
            </a:r>
          </a:p>
          <a:p>
            <a:pPr>
              <a:lnSpc>
                <a:spcPct val="150000"/>
              </a:lnSpc>
            </a:pPr>
            <a:r>
              <a:rPr lang="en-US" altLang="ko-KR">
                <a:latin typeface="+mn-ea"/>
              </a:rPr>
              <a:t>        - Content.js</a:t>
            </a:r>
            <a:endParaRPr lang="en-US" altLang="ko-KR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55576" y="1414517"/>
            <a:ext cx="7848872" cy="39703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{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&lt;article&gt;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&lt;/article&gt;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586056-D744-4885-8561-135565576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911" y="4325480"/>
            <a:ext cx="4036513" cy="878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28259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00082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Props / State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적용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●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Content (title /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desc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</a:t>
            </a:r>
            <a:r>
              <a:rPr lang="en-US" altLang="ko-KR">
                <a:latin typeface="+mn-ea"/>
              </a:rPr>
              <a:t>- App.js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</a:t>
            </a:r>
            <a:r>
              <a:rPr lang="en-US" altLang="ko-KR">
                <a:latin typeface="+mn-ea"/>
              </a:rPr>
              <a:t>- Content.js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55576" y="1412776"/>
            <a:ext cx="7848872" cy="351064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77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>
              <a:lnSpc>
                <a:spcPct val="77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… </a:t>
            </a:r>
          </a:p>
          <a:p>
            <a:pPr>
              <a:lnSpc>
                <a:spcPct val="77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contents: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[</a:t>
            </a:r>
          </a:p>
          <a:p>
            <a:pPr>
              <a:lnSpc>
                <a:spcPct val="77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id: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'HTML'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</a:p>
          <a:p>
            <a:pPr>
              <a:lnSpc>
                <a:spcPct val="77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'HTML is for information.'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pPr>
              <a:lnSpc>
                <a:spcPct val="77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id: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'CSS'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'CSS is for design.'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},</a:t>
            </a:r>
          </a:p>
          <a:p>
            <a:pPr>
              <a:lnSpc>
                <a:spcPct val="77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id: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'JavaScript'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</a:p>
          <a:p>
            <a:pPr>
              <a:lnSpc>
                <a:spcPct val="77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'JavaScript is for interactive.'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77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]</a:t>
            </a:r>
          </a:p>
          <a:p>
            <a:pPr>
              <a:lnSpc>
                <a:spcPct val="77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… </a:t>
            </a:r>
          </a:p>
          <a:p>
            <a:pPr>
              <a:lnSpc>
                <a:spcPct val="77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pPr>
              <a:lnSpc>
                <a:spcPct val="77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… </a:t>
            </a:r>
          </a:p>
          <a:p>
            <a:pPr>
              <a:lnSpc>
                <a:spcPct val="77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pPr>
              <a:lnSpc>
                <a:spcPct val="77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77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… </a:t>
            </a:r>
          </a:p>
          <a:p>
            <a:pPr>
              <a:lnSpc>
                <a:spcPct val="77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755576" y="5517232"/>
            <a:ext cx="7848872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&lt;header&gt;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sub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498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638630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>
                <a:latin typeface="+mn-ea"/>
              </a:rPr>
              <a:t>연습문제</a:t>
            </a:r>
            <a:endParaRPr lang="en-US" altLang="ko-KR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+mn-ea"/>
              </a:rPr>
              <a:t>    ● </a:t>
            </a:r>
            <a:r>
              <a:rPr lang="en-US" altLang="ko-KR">
                <a:latin typeface="+mn-ea"/>
              </a:rPr>
              <a:t>react-sample</a:t>
            </a:r>
            <a:r>
              <a:rPr lang="ko-KR" altLang="en-US">
                <a:latin typeface="+mn-ea"/>
              </a:rPr>
              <a:t> 프로젝트의 코드 중 </a:t>
            </a:r>
            <a:r>
              <a:rPr lang="en-US" altLang="ko-KR" b="1" u="sng">
                <a:latin typeface="+mn-ea"/>
              </a:rPr>
              <a:t>Header</a:t>
            </a:r>
            <a:r>
              <a:rPr lang="ko-KR" altLang="en-US" b="1" u="sng">
                <a:latin typeface="+mn-ea"/>
              </a:rPr>
              <a:t>와 </a:t>
            </a:r>
            <a:r>
              <a:rPr lang="en-US" altLang="ko-KR" b="1" u="sng">
                <a:latin typeface="+mn-ea"/>
              </a:rPr>
              <a:t>Footer </a:t>
            </a:r>
            <a:r>
              <a:rPr lang="ko-KR" altLang="en-US" b="1" u="sng">
                <a:latin typeface="+mn-ea"/>
              </a:rPr>
              <a:t>컴포넌트</a:t>
            </a:r>
            <a:r>
              <a:rPr lang="ko-KR" altLang="en-US">
                <a:latin typeface="+mn-ea"/>
              </a:rPr>
              <a:t>에 </a:t>
            </a:r>
            <a:endParaRPr lang="en-US" altLang="ko-KR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+mn-ea"/>
              </a:rPr>
              <a:t>        props</a:t>
            </a:r>
            <a:r>
              <a:rPr lang="ko-KR" altLang="en-US">
                <a:latin typeface="+mn-ea"/>
              </a:rPr>
              <a:t>와 </a:t>
            </a:r>
            <a:r>
              <a:rPr lang="en-US" altLang="ko-KR">
                <a:latin typeface="+mn-ea"/>
              </a:rPr>
              <a:t>state </a:t>
            </a:r>
            <a:r>
              <a:rPr lang="ko-KR" altLang="en-US">
                <a:latin typeface="+mn-ea"/>
              </a:rPr>
              <a:t>기능 적용하기</a:t>
            </a:r>
            <a:endParaRPr lang="en-US" altLang="ko-KR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+mn-ea"/>
              </a:rPr>
              <a:t>        1. </a:t>
            </a:r>
            <a:r>
              <a:rPr lang="ko-KR" altLang="en-US">
                <a:latin typeface="+mn-ea"/>
              </a:rPr>
              <a:t>각 컴포넌트에 </a:t>
            </a:r>
            <a:r>
              <a:rPr lang="ko-KR" altLang="en-US" b="1" u="sng">
                <a:latin typeface="+mn-ea"/>
              </a:rPr>
              <a:t>출력되는 내용</a:t>
            </a:r>
            <a:r>
              <a:rPr lang="ko-KR" altLang="en-US">
                <a:latin typeface="+mn-ea"/>
              </a:rPr>
              <a:t>을 부모 컴포넌트인 </a:t>
            </a:r>
            <a:r>
              <a:rPr lang="en-US" altLang="ko-KR" b="1" u="sng">
                <a:latin typeface="+mn-ea"/>
              </a:rPr>
              <a:t>App</a:t>
            </a:r>
            <a:r>
              <a:rPr lang="ko-KR" altLang="en-US" b="1" u="sng">
                <a:latin typeface="+mn-ea"/>
              </a:rPr>
              <a:t>에서 전달</a:t>
            </a:r>
            <a:endParaRPr lang="en-US" altLang="ko-KR" b="1" u="sng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+mn-ea"/>
              </a:rPr>
              <a:t>        2. </a:t>
            </a:r>
            <a:r>
              <a:rPr lang="en-US" altLang="ko-KR" b="1" u="sng">
                <a:latin typeface="+mn-ea"/>
              </a:rPr>
              <a:t>Footer</a:t>
            </a:r>
            <a:r>
              <a:rPr lang="ko-KR" altLang="en-US" b="1" u="sng">
                <a:latin typeface="+mn-ea"/>
              </a:rPr>
              <a:t>의 </a:t>
            </a:r>
            <a:r>
              <a:rPr lang="en-US" altLang="ko-KR" b="1" u="sng">
                <a:latin typeface="+mn-ea"/>
              </a:rPr>
              <a:t>1 ~ 5 </a:t>
            </a:r>
            <a:r>
              <a:rPr lang="ko-KR" altLang="en-US" b="1" u="sng">
                <a:latin typeface="+mn-ea"/>
              </a:rPr>
              <a:t>항목</a:t>
            </a:r>
            <a:r>
              <a:rPr lang="ko-KR" altLang="en-US">
                <a:latin typeface="+mn-ea"/>
              </a:rPr>
              <a:t>은 </a:t>
            </a:r>
            <a:r>
              <a:rPr lang="ko-KR" altLang="en-US" b="1" u="sng">
                <a:latin typeface="+mn-ea"/>
              </a:rPr>
              <a:t>배열 객체를 사용</a:t>
            </a:r>
            <a:r>
              <a:rPr lang="ko-KR" altLang="en-US">
                <a:latin typeface="+mn-ea"/>
              </a:rPr>
              <a:t>하여 전달 및 출력</a:t>
            </a:r>
            <a:endParaRPr lang="en-US" altLang="ko-KR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F5F06D-AD95-4FBD-A059-122743F2C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996" y="2420888"/>
            <a:ext cx="3974008" cy="3967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64836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CB7D87-6C05-4062-B0AC-5F94C49B0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20688"/>
            <a:ext cx="7772400" cy="1470025"/>
          </a:xfrm>
        </p:spPr>
        <p:txBody>
          <a:bodyPr/>
          <a:lstStyle/>
          <a:p>
            <a:r>
              <a:rPr lang="ko-KR" altLang="en-US"/>
              <a:t>리액트 기초 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AA2FD52-2F63-4AB4-AFA4-7275FE1C5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64904"/>
            <a:ext cx="7772400" cy="3816424"/>
          </a:xfrm>
        </p:spPr>
        <p:txBody>
          <a:bodyPr>
            <a:normAutofit/>
          </a:bodyPr>
          <a:lstStyle/>
          <a:p>
            <a:pPr marL="514350" indent="-514350" algn="l">
              <a:buAutoNum type="arabicPeriod"/>
            </a:pPr>
            <a:r>
              <a:rPr lang="en-US" altLang="ko-KR">
                <a:solidFill>
                  <a:schemeClr val="tx1"/>
                </a:solidFill>
              </a:rPr>
              <a:t>render </a:t>
            </a:r>
            <a:r>
              <a:rPr lang="ko-KR" altLang="en-US">
                <a:solidFill>
                  <a:schemeClr val="tx1"/>
                </a:solidFill>
              </a:rPr>
              <a:t>함수</a:t>
            </a:r>
            <a:endParaRPr lang="en-US" altLang="ko-KR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ko-KR" altLang="en-US">
                <a:solidFill>
                  <a:schemeClr val="tx1"/>
                </a:solidFill>
              </a:rPr>
              <a:t>이벤트 적용</a:t>
            </a:r>
          </a:p>
        </p:txBody>
      </p:sp>
    </p:spTree>
    <p:extLst>
      <p:ext uri="{BB962C8B-B14F-4D97-AF65-F5344CB8AC3E}">
        <p14:creationId xmlns:p14="http://schemas.microsoft.com/office/powerpoint/2010/main" val="7420570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8297849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render()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●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state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값이 바뀌게 되면 해당 컴포넌트의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render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</a:t>
            </a:r>
            <a:r>
              <a:rPr kumimoji="0" lang="ko-KR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재호출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state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의 값을 직접 바꾸면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React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가 감지하지 못하므로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setState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함수 이용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특정 값의 상태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조건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에 따라 다른 내용이 보여지도록 수정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mode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라는 값을 이용하여 처음 페이지에 들어온 상태인지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  목록을 선택한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상태인지에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따라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Content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컴포넌트에 보여줄 내용 변경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App.js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constructor()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591" y="3068960"/>
            <a:ext cx="7786121" cy="1477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…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mode: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'welcome'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welcome: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'welcome'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'Hello, React'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7344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8297849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render()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●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state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값이 바뀌게 되면 해당 컴포넌트의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render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함수</a:t>
            </a:r>
            <a:r>
              <a:rPr kumimoji="0" lang="ko-KR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재호출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state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의 값을 직접 바꾸면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React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가 감지하지 못하므로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setState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함수 이용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특정 값의 상태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조건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에 따라 다른 내용이 보여지도록 수정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mode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라는 값을 이용하여 처음 페이지에 들어온 상태인지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  목록을 선택한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상태인지에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따라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Content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컴포넌트에 보여줄 내용 변경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App.js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render()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9591" y="3068960"/>
            <a:ext cx="7786121" cy="364189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pPr>
              <a:lnSpc>
                <a:spcPct val="80000"/>
              </a:lnSpc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===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'welcome'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welcome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welcome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}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===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'read'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…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);</a:t>
            </a:r>
          </a:p>
          <a:p>
            <a:pPr>
              <a:lnSpc>
                <a:spcPct val="8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5383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00991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render()</a:t>
            </a:r>
          </a:p>
          <a:p>
            <a:pPr>
              <a:lnSpc>
                <a:spcPct val="150000"/>
              </a:lnSpc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●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chrome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개발자 도구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(F12 /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마우스 </a:t>
            </a:r>
            <a:r>
              <a:rPr lang="ko-KR" altLang="en-US" dirty="0" err="1">
                <a:latin typeface="+mn-ea"/>
                <a:sym typeface="Wingdings" panose="05000000000000000000" pitchFamily="2" charset="2"/>
              </a:rPr>
              <a:t>우클릭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검사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sym typeface="Wingdings" panose="05000000000000000000" pitchFamily="2" charset="2"/>
              </a:rPr>
              <a:t>        - Components Tab  mode </a:t>
            </a:r>
            <a:r>
              <a:rPr lang="ko-KR" altLang="en-US" dirty="0">
                <a:latin typeface="+mn-ea"/>
                <a:sym typeface="Wingdings" panose="05000000000000000000" pitchFamily="2" charset="2"/>
              </a:rPr>
              <a:t>값 변경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(read)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84784"/>
            <a:ext cx="3353985" cy="35283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31" y="1484784"/>
            <a:ext cx="3353985" cy="35283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5070627" y="2852936"/>
            <a:ext cx="1517598" cy="5760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49172" y="2838240"/>
            <a:ext cx="1517598" cy="5760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19074" y="4471902"/>
            <a:ext cx="839194" cy="17559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837804" y="4471901"/>
            <a:ext cx="839194" cy="17559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386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8037778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Event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●</a:t>
            </a:r>
            <a:r>
              <a:rPr kumimoji="0" lang="ko-KR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마우스 클릭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키보드 키 입력 등의 행위가 발생되었을 때 동작 정의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● 행위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Listener -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onClick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onKeyDown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등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와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동작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(function)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에 대해 작성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591" y="1433216"/>
            <a:ext cx="7632849" cy="34163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Subject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&lt;header&gt;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&lt;h1&gt;&lt;a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'/'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alert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'title click'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&lt;/a&gt;&lt;/h1&gt;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sub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861048"/>
            <a:ext cx="2655045" cy="27931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491" y="3861046"/>
            <a:ext cx="2655045" cy="27931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3405050" y="3944229"/>
            <a:ext cx="1323703" cy="27942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871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58558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Event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●</a:t>
            </a:r>
            <a:r>
              <a:rPr kumimoji="0" lang="ko-KR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HTML </a:t>
            </a:r>
            <a:r>
              <a:rPr lang="ko-KR" altLang="en-US" noProof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요소의 기본 동작을 막기 위해서 </a:t>
            </a:r>
            <a:r>
              <a:rPr lang="en-US" altLang="ko-KR" noProof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event </a:t>
            </a:r>
            <a:r>
              <a:rPr lang="ko-KR" altLang="en-US" noProof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객체 사용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preventDefault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()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99591" y="1433216"/>
            <a:ext cx="7632849" cy="36933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Subject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&lt;header&gt;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&lt;h1&gt;&lt;a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'/'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(e)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alert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'title click'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preventDefault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&lt;/a&gt;&lt;/h1&gt;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sub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&lt;/header&gt;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589" y="4121318"/>
            <a:ext cx="2407640" cy="25328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4121316"/>
            <a:ext cx="2407640" cy="253283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3945201" y="4203670"/>
            <a:ext cx="1200356" cy="2533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0866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4458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Event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● 하위 컴포넌트에서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state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값</a:t>
            </a:r>
            <a:r>
              <a:rPr kumimoji="0" lang="ko-KR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변경</a:t>
            </a:r>
            <a:endParaRPr kumimoji="0" lang="en-US" altLang="ko-KR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- </a:t>
            </a:r>
            <a:r>
              <a:rPr lang="ko-KR" altLang="en-US" baseline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하위 컴포넌트에서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상위 컴포넌트의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state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변경 불가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- Parent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state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변경하기 위해서 임의의 이벤트 생성 후 호출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3648" y="1988840"/>
            <a:ext cx="5832648" cy="1584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300" dirty="0">
                <a:solidFill>
                  <a:schemeClr val="tx1"/>
                </a:solidFill>
              </a:rPr>
              <a:t>Parent Component</a:t>
            </a:r>
          </a:p>
          <a:p>
            <a:r>
              <a:rPr lang="en-US" altLang="ko-KR" sz="1300" b="1" dirty="0" err="1">
                <a:solidFill>
                  <a:srgbClr val="FF0000"/>
                </a:solidFill>
              </a:rPr>
              <a:t>this.state</a:t>
            </a:r>
            <a:r>
              <a:rPr lang="en-US" altLang="ko-KR" sz="1300" dirty="0">
                <a:solidFill>
                  <a:schemeClr val="tx1"/>
                </a:solidFill>
              </a:rPr>
              <a:t> = {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mode: 'hello', key: 'value'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}</a:t>
            </a:r>
          </a:p>
          <a:p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en-US" altLang="ko-KR" sz="1300" dirty="0">
                <a:solidFill>
                  <a:schemeClr val="tx1"/>
                </a:solidFill>
              </a:rPr>
              <a:t>&lt;Child1 a='ABC' b={</a:t>
            </a:r>
            <a:r>
              <a:rPr lang="en-US" altLang="ko-KR" sz="1300" b="1" dirty="0" err="1">
                <a:solidFill>
                  <a:srgbClr val="FF0000"/>
                </a:solidFill>
              </a:rPr>
              <a:t>this.state</a:t>
            </a:r>
            <a:r>
              <a:rPr lang="en-US" altLang="ko-KR" sz="1300" dirty="0" err="1">
                <a:solidFill>
                  <a:schemeClr val="tx1"/>
                </a:solidFill>
              </a:rPr>
              <a:t>.mode</a:t>
            </a:r>
            <a:r>
              <a:rPr lang="en-US" altLang="ko-KR" sz="1300" dirty="0">
                <a:solidFill>
                  <a:schemeClr val="tx1"/>
                </a:solidFill>
              </a:rPr>
              <a:t>} </a:t>
            </a:r>
            <a:r>
              <a:rPr lang="en-US" altLang="ko-KR" sz="1300" b="1" dirty="0">
                <a:solidFill>
                  <a:schemeClr val="tx1"/>
                </a:solidFill>
              </a:rPr>
              <a:t>onEvent1</a:t>
            </a:r>
            <a:r>
              <a:rPr lang="en-US" altLang="ko-KR" sz="1300" dirty="0">
                <a:solidFill>
                  <a:schemeClr val="tx1"/>
                </a:solidFill>
              </a:rPr>
              <a:t>={function() { alert(1); }} /&gt;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&lt;Child1 c='ABC' d={</a:t>
            </a:r>
            <a:r>
              <a:rPr lang="en-US" altLang="ko-KR" sz="1300" b="1" dirty="0" err="1">
                <a:solidFill>
                  <a:srgbClr val="FF0000"/>
                </a:solidFill>
              </a:rPr>
              <a:t>this.state</a:t>
            </a:r>
            <a:r>
              <a:rPr lang="en-US" altLang="ko-KR" sz="1300" dirty="0" err="1">
                <a:solidFill>
                  <a:schemeClr val="tx1"/>
                </a:solidFill>
              </a:rPr>
              <a:t>.key</a:t>
            </a:r>
            <a:r>
              <a:rPr lang="en-US" altLang="ko-KR" sz="1300" dirty="0">
                <a:solidFill>
                  <a:schemeClr val="tx1"/>
                </a:solidFill>
              </a:rPr>
              <a:t>} </a:t>
            </a:r>
            <a:r>
              <a:rPr lang="en-US" altLang="ko-KR" sz="1300" b="1" dirty="0">
                <a:solidFill>
                  <a:schemeClr val="tx1"/>
                </a:solidFill>
              </a:rPr>
              <a:t>onEvent2</a:t>
            </a:r>
            <a:r>
              <a:rPr lang="en-US" altLang="ko-KR" sz="1300" dirty="0">
                <a:solidFill>
                  <a:schemeClr val="tx1"/>
                </a:solidFill>
              </a:rPr>
              <a:t>={function() { alert(2); }} /&gt;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624" y="4441236"/>
            <a:ext cx="2736304" cy="11480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300" dirty="0">
                <a:solidFill>
                  <a:schemeClr val="tx1"/>
                </a:solidFill>
              </a:rPr>
              <a:t>Child1 Component</a:t>
            </a:r>
          </a:p>
          <a:p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en-US" altLang="ko-KR" sz="1300" dirty="0">
                <a:solidFill>
                  <a:schemeClr val="tx1"/>
                </a:solidFill>
              </a:rPr>
              <a:t>{</a:t>
            </a:r>
            <a:r>
              <a:rPr lang="en-US" altLang="ko-KR" sz="1300" b="1" dirty="0" err="1">
                <a:solidFill>
                  <a:srgbClr val="00B0F0"/>
                </a:solidFill>
              </a:rPr>
              <a:t>this.props</a:t>
            </a:r>
            <a:r>
              <a:rPr lang="en-US" altLang="ko-KR" sz="1300" dirty="0" err="1">
                <a:solidFill>
                  <a:schemeClr val="tx1"/>
                </a:solidFill>
              </a:rPr>
              <a:t>.a</a:t>
            </a:r>
            <a:r>
              <a:rPr lang="en-US" altLang="ko-KR" sz="1300" dirty="0">
                <a:solidFill>
                  <a:schemeClr val="tx1"/>
                </a:solidFill>
              </a:rPr>
              <a:t>} </a:t>
            </a:r>
            <a:r>
              <a:rPr lang="en-US" altLang="ko-KR" sz="1300" dirty="0">
                <a:solidFill>
                  <a:schemeClr val="tx1"/>
                </a:solidFill>
                <a:sym typeface="Wingdings" panose="05000000000000000000" pitchFamily="2" charset="2"/>
              </a:rPr>
              <a:t> ABC</a:t>
            </a:r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en-US" altLang="ko-KR" sz="1300" dirty="0">
                <a:solidFill>
                  <a:schemeClr val="tx1"/>
                </a:solidFill>
              </a:rPr>
              <a:t>{</a:t>
            </a:r>
            <a:r>
              <a:rPr lang="en-US" altLang="ko-KR" sz="1300" b="1" dirty="0" err="1">
                <a:solidFill>
                  <a:srgbClr val="00B0F0"/>
                </a:solidFill>
              </a:rPr>
              <a:t>this.props</a:t>
            </a:r>
            <a:r>
              <a:rPr lang="en-US" altLang="ko-KR" sz="1300" dirty="0" err="1">
                <a:solidFill>
                  <a:schemeClr val="tx1"/>
                </a:solidFill>
              </a:rPr>
              <a:t>.b</a:t>
            </a:r>
            <a:r>
              <a:rPr lang="en-US" altLang="ko-KR" sz="1300" dirty="0">
                <a:solidFill>
                  <a:schemeClr val="tx1"/>
                </a:solidFill>
              </a:rPr>
              <a:t>} </a:t>
            </a:r>
            <a:r>
              <a:rPr lang="en-US" altLang="ko-KR" sz="1300" dirty="0">
                <a:solidFill>
                  <a:schemeClr val="tx1"/>
                </a:solidFill>
                <a:sym typeface="Wingdings" panose="05000000000000000000" pitchFamily="2" charset="2"/>
              </a:rPr>
              <a:t> hello</a:t>
            </a:r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en-US" altLang="ko-KR" sz="1300" dirty="0">
                <a:solidFill>
                  <a:schemeClr val="tx1"/>
                </a:solidFill>
              </a:rPr>
              <a:t>{</a:t>
            </a:r>
            <a:r>
              <a:rPr lang="en-US" altLang="ko-KR" sz="1300" b="1" dirty="0">
                <a:solidFill>
                  <a:srgbClr val="00B0F0"/>
                </a:solidFill>
              </a:rPr>
              <a:t>this.props</a:t>
            </a:r>
            <a:r>
              <a:rPr lang="en-US" altLang="ko-KR" sz="1300" dirty="0">
                <a:solidFill>
                  <a:schemeClr val="tx1"/>
                </a:solidFill>
              </a:rPr>
              <a:t>.</a:t>
            </a:r>
            <a:r>
              <a:rPr lang="en-US" altLang="ko-KR" sz="1300" b="1" dirty="0">
                <a:solidFill>
                  <a:schemeClr val="tx1"/>
                </a:solidFill>
              </a:rPr>
              <a:t>onEvent1()</a:t>
            </a:r>
            <a:r>
              <a:rPr lang="en-US" altLang="ko-KR" sz="1300" dirty="0">
                <a:solidFill>
                  <a:schemeClr val="tx1"/>
                </a:solidFill>
              </a:rPr>
              <a:t>} </a:t>
            </a:r>
            <a:r>
              <a:rPr lang="en-US" altLang="ko-KR" sz="1300" dirty="0">
                <a:solidFill>
                  <a:schemeClr val="tx1"/>
                </a:solidFill>
                <a:sym typeface="Wingdings" panose="05000000000000000000" pitchFamily="2" charset="2"/>
              </a:rPr>
              <a:t> alert(1)</a:t>
            </a:r>
            <a:endParaRPr lang="en-US" altLang="ko-KR" sz="13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716016" y="4441236"/>
            <a:ext cx="2736304" cy="11480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300" dirty="0">
                <a:solidFill>
                  <a:schemeClr val="tx1"/>
                </a:solidFill>
              </a:rPr>
              <a:t>Child2 Component</a:t>
            </a:r>
          </a:p>
          <a:p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en-US" altLang="ko-KR" sz="1300" dirty="0">
                <a:solidFill>
                  <a:schemeClr val="tx1"/>
                </a:solidFill>
              </a:rPr>
              <a:t>{</a:t>
            </a:r>
            <a:r>
              <a:rPr lang="en-US" altLang="ko-KR" sz="1300" b="1" dirty="0" err="1">
                <a:solidFill>
                  <a:srgbClr val="00B0F0"/>
                </a:solidFill>
              </a:rPr>
              <a:t>this.props</a:t>
            </a:r>
            <a:r>
              <a:rPr lang="en-US" altLang="ko-KR" sz="1300" dirty="0" err="1">
                <a:solidFill>
                  <a:schemeClr val="tx1"/>
                </a:solidFill>
              </a:rPr>
              <a:t>.c</a:t>
            </a:r>
            <a:r>
              <a:rPr lang="en-US" altLang="ko-KR" sz="1300" dirty="0">
                <a:solidFill>
                  <a:schemeClr val="tx1"/>
                </a:solidFill>
              </a:rPr>
              <a:t>} </a:t>
            </a:r>
            <a:r>
              <a:rPr lang="en-US" altLang="ko-KR" sz="1300" dirty="0">
                <a:solidFill>
                  <a:schemeClr val="tx1"/>
                </a:solidFill>
                <a:sym typeface="Wingdings" panose="05000000000000000000" pitchFamily="2" charset="2"/>
              </a:rPr>
              <a:t> ABC</a:t>
            </a:r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en-US" altLang="ko-KR" sz="1300" dirty="0">
                <a:solidFill>
                  <a:schemeClr val="tx1"/>
                </a:solidFill>
              </a:rPr>
              <a:t>{</a:t>
            </a:r>
            <a:r>
              <a:rPr lang="en-US" altLang="ko-KR" sz="1300" b="1" dirty="0" err="1">
                <a:solidFill>
                  <a:srgbClr val="00B0F0"/>
                </a:solidFill>
              </a:rPr>
              <a:t>this.props</a:t>
            </a:r>
            <a:r>
              <a:rPr lang="en-US" altLang="ko-KR" sz="1300" dirty="0" err="1">
                <a:solidFill>
                  <a:schemeClr val="tx1"/>
                </a:solidFill>
              </a:rPr>
              <a:t>.d</a:t>
            </a:r>
            <a:r>
              <a:rPr lang="en-US" altLang="ko-KR" sz="1300" dirty="0">
                <a:solidFill>
                  <a:schemeClr val="tx1"/>
                </a:solidFill>
              </a:rPr>
              <a:t>} </a:t>
            </a:r>
            <a:r>
              <a:rPr lang="en-US" altLang="ko-KR" sz="1300" dirty="0">
                <a:solidFill>
                  <a:schemeClr val="tx1"/>
                </a:solidFill>
                <a:sym typeface="Wingdings" panose="05000000000000000000" pitchFamily="2" charset="2"/>
              </a:rPr>
              <a:t> value</a:t>
            </a:r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en-US" altLang="ko-KR" sz="1300" dirty="0">
                <a:solidFill>
                  <a:schemeClr val="tx1"/>
                </a:solidFill>
              </a:rPr>
              <a:t>{</a:t>
            </a:r>
            <a:r>
              <a:rPr lang="en-US" altLang="ko-KR" sz="1300" b="1" dirty="0">
                <a:solidFill>
                  <a:srgbClr val="00B0F0"/>
                </a:solidFill>
              </a:rPr>
              <a:t>this.props</a:t>
            </a:r>
            <a:r>
              <a:rPr lang="en-US" altLang="ko-KR" sz="1300" dirty="0">
                <a:solidFill>
                  <a:schemeClr val="tx1"/>
                </a:solidFill>
              </a:rPr>
              <a:t>.</a:t>
            </a:r>
            <a:r>
              <a:rPr lang="en-US" altLang="ko-KR" sz="1300" b="1" dirty="0">
                <a:solidFill>
                  <a:schemeClr val="tx1"/>
                </a:solidFill>
              </a:rPr>
              <a:t>onEvent2()</a:t>
            </a:r>
            <a:r>
              <a:rPr lang="en-US" altLang="ko-KR" sz="1300" dirty="0">
                <a:solidFill>
                  <a:schemeClr val="tx1"/>
                </a:solidFill>
              </a:rPr>
              <a:t>} </a:t>
            </a:r>
            <a:r>
              <a:rPr lang="en-US" altLang="ko-KR" sz="1300" dirty="0">
                <a:solidFill>
                  <a:schemeClr val="tx1"/>
                </a:solidFill>
                <a:sym typeface="Wingdings" panose="05000000000000000000" pitchFamily="2" charset="2"/>
              </a:rPr>
              <a:t> alert(2)</a:t>
            </a:r>
            <a:endParaRPr lang="en-US" altLang="ko-KR" sz="1300" dirty="0">
              <a:solidFill>
                <a:schemeClr val="tx1"/>
              </a:solidFill>
            </a:endParaRPr>
          </a:p>
        </p:txBody>
      </p:sp>
      <p:cxnSp>
        <p:nvCxnSpPr>
          <p:cNvPr id="15" name="꺾인 연결선 14"/>
          <p:cNvCxnSpPr>
            <a:stCxn id="3" idx="2"/>
            <a:endCxn id="9" idx="0"/>
          </p:cNvCxnSpPr>
          <p:nvPr/>
        </p:nvCxnSpPr>
        <p:spPr>
          <a:xfrm rot="5400000">
            <a:off x="3003764" y="3125028"/>
            <a:ext cx="868220" cy="17641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3" idx="2"/>
            <a:endCxn id="10" idx="0"/>
          </p:cNvCxnSpPr>
          <p:nvPr/>
        </p:nvCxnSpPr>
        <p:spPr>
          <a:xfrm rot="16200000" flipH="1">
            <a:off x="4767960" y="3125028"/>
            <a:ext cx="868220" cy="17641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133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9661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VS Code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 </a:t>
            </a:r>
            <a:r>
              <a:rPr lang="en-US" altLang="ko-KR" dirty="0">
                <a:hlinkClick r:id="rId3"/>
              </a:rPr>
              <a:t>https://code.visualstudio.com/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18729"/>
            <a:ext cx="7200800" cy="562463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41118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84137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Event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● 하위 컴포넌트에서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state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값</a:t>
            </a:r>
            <a:r>
              <a:rPr kumimoji="0" lang="ko-KR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변경</a:t>
            </a:r>
            <a:endParaRPr kumimoji="0" lang="en-US" altLang="ko-KR" sz="18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- state</a:t>
            </a:r>
            <a:r>
              <a:rPr lang="ko-KR" altLang="en-US" baseline="0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값을 직접 변경하면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React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감지할 수 없음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 -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setState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()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이용하여 변경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(state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 시 각 컴포넌트의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render()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호출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403648" y="1988840"/>
            <a:ext cx="5832648" cy="1584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300" dirty="0">
                <a:solidFill>
                  <a:schemeClr val="tx1"/>
                </a:solidFill>
              </a:rPr>
              <a:t>Parent Component</a:t>
            </a:r>
          </a:p>
          <a:p>
            <a:r>
              <a:rPr lang="en-US" altLang="ko-KR" sz="1300" dirty="0" err="1">
                <a:solidFill>
                  <a:schemeClr val="tx1"/>
                </a:solidFill>
              </a:rPr>
              <a:t>this.state</a:t>
            </a:r>
            <a:r>
              <a:rPr lang="en-US" altLang="ko-KR" sz="1300" dirty="0">
                <a:solidFill>
                  <a:schemeClr val="tx1"/>
                </a:solidFill>
              </a:rPr>
              <a:t> = {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  mode: 'hello', key: 'value'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}</a:t>
            </a:r>
          </a:p>
          <a:p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en-US" altLang="ko-KR" sz="1300" dirty="0">
                <a:solidFill>
                  <a:schemeClr val="tx1"/>
                </a:solidFill>
              </a:rPr>
              <a:t>&lt;Child1 </a:t>
            </a:r>
            <a:r>
              <a:rPr lang="en-US" altLang="ko-KR" sz="1300" b="1" dirty="0">
                <a:solidFill>
                  <a:schemeClr val="tx1"/>
                </a:solidFill>
              </a:rPr>
              <a:t>onEvent1</a:t>
            </a:r>
            <a:r>
              <a:rPr lang="en-US" altLang="ko-KR" sz="1300" dirty="0">
                <a:solidFill>
                  <a:schemeClr val="tx1"/>
                </a:solidFill>
              </a:rPr>
              <a:t>={function() { </a:t>
            </a:r>
            <a:r>
              <a:rPr lang="en-US" altLang="ko-KR" sz="1300" b="1" dirty="0" err="1">
                <a:solidFill>
                  <a:srgbClr val="FF0000"/>
                </a:solidFill>
              </a:rPr>
              <a:t>this.setState</a:t>
            </a:r>
            <a:r>
              <a:rPr lang="en-US" altLang="ko-KR" sz="1300" b="1" dirty="0">
                <a:solidFill>
                  <a:srgbClr val="FF0000"/>
                </a:solidFill>
              </a:rPr>
              <a:t>(</a:t>
            </a:r>
            <a:r>
              <a:rPr lang="en-US" altLang="ko-KR" sz="1300" dirty="0">
                <a:solidFill>
                  <a:schemeClr val="tx1"/>
                </a:solidFill>
              </a:rPr>
              <a:t> {mode: 'bye'} </a:t>
            </a:r>
            <a:r>
              <a:rPr lang="en-US" altLang="ko-KR" sz="1300" b="1" dirty="0">
                <a:solidFill>
                  <a:srgbClr val="FF0000"/>
                </a:solidFill>
              </a:rPr>
              <a:t>);</a:t>
            </a:r>
            <a:r>
              <a:rPr lang="en-US" altLang="ko-KR" sz="1300" dirty="0">
                <a:solidFill>
                  <a:schemeClr val="tx1"/>
                </a:solidFill>
              </a:rPr>
              <a:t> }} /&gt;</a:t>
            </a:r>
          </a:p>
          <a:p>
            <a:r>
              <a:rPr lang="en-US" altLang="ko-KR" sz="1300" dirty="0">
                <a:solidFill>
                  <a:schemeClr val="tx1"/>
                </a:solidFill>
              </a:rPr>
              <a:t>&lt;Child1 </a:t>
            </a:r>
            <a:r>
              <a:rPr lang="en-US" altLang="ko-KR" sz="1300" b="1" dirty="0">
                <a:solidFill>
                  <a:schemeClr val="tx1"/>
                </a:solidFill>
              </a:rPr>
              <a:t>onEvent2</a:t>
            </a:r>
            <a:r>
              <a:rPr lang="en-US" altLang="ko-KR" sz="1300" dirty="0">
                <a:solidFill>
                  <a:schemeClr val="tx1"/>
                </a:solidFill>
              </a:rPr>
              <a:t>={function() { </a:t>
            </a:r>
            <a:r>
              <a:rPr lang="en-US" altLang="ko-KR" sz="1300" b="1" dirty="0" err="1">
                <a:solidFill>
                  <a:srgbClr val="FF0000"/>
                </a:solidFill>
              </a:rPr>
              <a:t>this.setState</a:t>
            </a:r>
            <a:r>
              <a:rPr lang="en-US" altLang="ko-KR" sz="1300" b="1" dirty="0">
                <a:solidFill>
                  <a:srgbClr val="FF0000"/>
                </a:solidFill>
              </a:rPr>
              <a:t>(</a:t>
            </a:r>
            <a:r>
              <a:rPr lang="en-US" altLang="ko-KR" sz="1300" dirty="0">
                <a:solidFill>
                  <a:schemeClr val="tx1"/>
                </a:solidFill>
              </a:rPr>
              <a:t> {key: 'data'} </a:t>
            </a:r>
            <a:r>
              <a:rPr lang="en-US" altLang="ko-KR" sz="1300" b="1" dirty="0">
                <a:solidFill>
                  <a:srgbClr val="FF0000"/>
                </a:solidFill>
              </a:rPr>
              <a:t>);</a:t>
            </a:r>
            <a:r>
              <a:rPr lang="en-US" altLang="ko-KR" sz="1300" dirty="0">
                <a:solidFill>
                  <a:schemeClr val="tx1"/>
                </a:solidFill>
              </a:rPr>
              <a:t> }} /&gt;</a:t>
            </a:r>
            <a:endParaRPr lang="ko-KR" altLang="en-US" sz="130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87624" y="4441236"/>
            <a:ext cx="2736304" cy="715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300" dirty="0">
                <a:solidFill>
                  <a:schemeClr val="tx1"/>
                </a:solidFill>
              </a:rPr>
              <a:t>Child1 Component</a:t>
            </a:r>
          </a:p>
          <a:p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en-US" altLang="ko-KR" sz="1300" dirty="0">
                <a:solidFill>
                  <a:schemeClr val="tx1"/>
                </a:solidFill>
              </a:rPr>
              <a:t>{</a:t>
            </a:r>
            <a:r>
              <a:rPr lang="en-US" altLang="ko-KR" sz="1300" b="1" dirty="0">
                <a:solidFill>
                  <a:srgbClr val="00B0F0"/>
                </a:solidFill>
              </a:rPr>
              <a:t>this.props</a:t>
            </a:r>
            <a:r>
              <a:rPr lang="en-US" altLang="ko-KR" sz="1300" dirty="0">
                <a:solidFill>
                  <a:schemeClr val="tx1"/>
                </a:solidFill>
              </a:rPr>
              <a:t>.</a:t>
            </a:r>
            <a:r>
              <a:rPr lang="en-US" altLang="ko-KR" sz="1300" b="1" dirty="0">
                <a:solidFill>
                  <a:schemeClr val="tx1"/>
                </a:solidFill>
              </a:rPr>
              <a:t>onEvent1()</a:t>
            </a:r>
            <a:r>
              <a:rPr lang="en-US" altLang="ko-KR" sz="13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716016" y="4441236"/>
            <a:ext cx="2736304" cy="715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300" dirty="0">
                <a:solidFill>
                  <a:schemeClr val="tx1"/>
                </a:solidFill>
              </a:rPr>
              <a:t>Child2 Component</a:t>
            </a:r>
          </a:p>
          <a:p>
            <a:endParaRPr lang="en-US" altLang="ko-KR" sz="1300" dirty="0">
              <a:solidFill>
                <a:schemeClr val="tx1"/>
              </a:solidFill>
            </a:endParaRPr>
          </a:p>
          <a:p>
            <a:r>
              <a:rPr lang="en-US" altLang="ko-KR" sz="1300" dirty="0">
                <a:solidFill>
                  <a:schemeClr val="tx1"/>
                </a:solidFill>
              </a:rPr>
              <a:t>{</a:t>
            </a:r>
            <a:r>
              <a:rPr lang="en-US" altLang="ko-KR" sz="1300" b="1" dirty="0">
                <a:solidFill>
                  <a:srgbClr val="00B0F0"/>
                </a:solidFill>
              </a:rPr>
              <a:t>this.props</a:t>
            </a:r>
            <a:r>
              <a:rPr lang="en-US" altLang="ko-KR" sz="1300" dirty="0">
                <a:solidFill>
                  <a:schemeClr val="tx1"/>
                </a:solidFill>
              </a:rPr>
              <a:t>.</a:t>
            </a:r>
            <a:r>
              <a:rPr lang="en-US" altLang="ko-KR" sz="1300" b="1" dirty="0">
                <a:solidFill>
                  <a:schemeClr val="tx1"/>
                </a:solidFill>
              </a:rPr>
              <a:t>onEvent2()</a:t>
            </a:r>
            <a:r>
              <a:rPr lang="en-US" altLang="ko-KR" sz="1300" dirty="0">
                <a:solidFill>
                  <a:schemeClr val="tx1"/>
                </a:solidFill>
              </a:rPr>
              <a:t>} </a:t>
            </a:r>
            <a:r>
              <a:rPr lang="en-US" altLang="ko-KR" sz="1300" dirty="0">
                <a:solidFill>
                  <a:schemeClr val="tx1"/>
                </a:solidFill>
                <a:sym typeface="Wingdings" panose="05000000000000000000" pitchFamily="2" charset="2"/>
              </a:rPr>
              <a:t> alert(2)</a:t>
            </a:r>
            <a:endParaRPr lang="en-US" altLang="ko-KR" sz="1300" dirty="0">
              <a:solidFill>
                <a:schemeClr val="tx1"/>
              </a:solidFill>
            </a:endParaRPr>
          </a:p>
        </p:txBody>
      </p:sp>
      <p:cxnSp>
        <p:nvCxnSpPr>
          <p:cNvPr id="15" name="꺾인 연결선 14"/>
          <p:cNvCxnSpPr>
            <a:stCxn id="3" idx="2"/>
            <a:endCxn id="9" idx="0"/>
          </p:cNvCxnSpPr>
          <p:nvPr/>
        </p:nvCxnSpPr>
        <p:spPr>
          <a:xfrm rot="5400000">
            <a:off x="3003764" y="3125028"/>
            <a:ext cx="868220" cy="17641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3" idx="2"/>
            <a:endCxn id="10" idx="0"/>
          </p:cNvCxnSpPr>
          <p:nvPr/>
        </p:nvCxnSpPr>
        <p:spPr>
          <a:xfrm rot="16200000" flipH="1">
            <a:off x="4767960" y="3125028"/>
            <a:ext cx="868220" cy="17641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95815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816601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Event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●</a:t>
            </a:r>
            <a:r>
              <a:rPr kumimoji="0" lang="ko-KR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함수 내에서 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this</a:t>
            </a:r>
            <a:r>
              <a:rPr kumimoji="0" lang="ko-KR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 저장되어 있는 데이터를 활용하기 위해서 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bind </a:t>
            </a:r>
            <a:r>
              <a:rPr kumimoji="0" lang="ko-KR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필요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bind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함수 사용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, arrow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함수 사용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등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9590" y="1433216"/>
            <a:ext cx="7632849" cy="39703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altLang="ko-KR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bind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()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968" y="2352609"/>
            <a:ext cx="2276475" cy="247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968" y="3709179"/>
            <a:ext cx="2276475" cy="24765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968" y="5065749"/>
            <a:ext cx="2276475" cy="2476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553471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542753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Event - 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Subject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●</a:t>
            </a:r>
            <a:r>
              <a:rPr kumimoji="0" lang="ko-KR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App.js </a:t>
            </a:r>
            <a:r>
              <a:rPr kumimoji="0" lang="ko-KR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state mode </a:t>
            </a:r>
            <a:r>
              <a:rPr kumimoji="0" lang="ko-KR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값을 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'read' </a:t>
            </a:r>
            <a:r>
              <a:rPr kumimoji="0" lang="ko-KR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Subject.js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title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클릭 시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mode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를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'welcome'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으로 변경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App.js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constructor()</a:t>
            </a:r>
          </a:p>
          <a:p>
            <a:pPr lvl="0">
              <a:lnSpc>
                <a:spcPct val="150000"/>
              </a:lnSpc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App.js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render()</a:t>
            </a:r>
            <a:endParaRPr lang="ko-KR" altLang="en-US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99591" y="1807656"/>
            <a:ext cx="7786121" cy="1477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…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mode: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'read'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…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588" y="3861048"/>
            <a:ext cx="7786121" cy="1477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Subject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subject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         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sub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subject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sub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	 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onChangePage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setState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mode: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'welcome'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}.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bind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Subject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9838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5427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Event - </a:t>
            </a:r>
            <a:r>
              <a:rPr lang="en-US" altLang="ko-KR" dirty="0">
                <a:solidFill>
                  <a:prstClr val="black"/>
                </a:solidFill>
              </a:rPr>
              <a:t>Subject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  ●</a:t>
            </a:r>
            <a:r>
              <a:rPr kumimoji="0" lang="ko-KR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App.js </a:t>
            </a:r>
            <a:r>
              <a:rPr kumimoji="0" lang="ko-KR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state mode </a:t>
            </a:r>
            <a:r>
              <a:rPr kumimoji="0" lang="ko-KR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값을 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'read' </a:t>
            </a:r>
            <a:r>
              <a:rPr kumimoji="0" lang="ko-KR" alt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변경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Subject.js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의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title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클릭 시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mode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를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'welcome'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으로 변경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Subject.js</a:t>
            </a:r>
            <a:endParaRPr lang="ko-KR" altLang="en-US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99589" y="1807652"/>
            <a:ext cx="7786121" cy="17543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&lt;h1&gt;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'/'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onChangePage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preventDefault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bind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&lt;/h1&gt;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717032"/>
            <a:ext cx="2626100" cy="276265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610" y="3717032"/>
            <a:ext cx="2626100" cy="2762657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3277446" y="4772068"/>
            <a:ext cx="1355514" cy="45307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721992" y="6043749"/>
            <a:ext cx="590237" cy="1531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283132" y="3805647"/>
            <a:ext cx="1332412" cy="29609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48191" y="4768689"/>
            <a:ext cx="1355514" cy="45307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492737" y="6043748"/>
            <a:ext cx="719446" cy="14975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5646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27654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Event - </a:t>
            </a:r>
            <a:r>
              <a:rPr lang="en-US" altLang="ko-KR" dirty="0">
                <a:solidFill>
                  <a:prstClr val="black"/>
                </a:solidFill>
              </a:rPr>
              <a:t>TOC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TOC.js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의 목록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클릭 시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mode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를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'read'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로 변경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선택 번호 저장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App.js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constructor()</a:t>
            </a:r>
          </a:p>
          <a:p>
            <a:pPr lvl="0">
              <a:lnSpc>
                <a:spcPct val="150000"/>
              </a:lnSpc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  <a:defRPr/>
            </a:pP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  <a:sym typeface="Wingdings" panose="05000000000000000000" pitchFamily="2" charset="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App.js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render()</a:t>
            </a:r>
            <a:endParaRPr lang="ko-KR" altLang="en-US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99591" y="1410448"/>
            <a:ext cx="7786121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…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selected_content_id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588" y="3463840"/>
            <a:ext cx="7786121" cy="20313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TOC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contents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contents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onSelect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setState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({ 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mode: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'read'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selected_content_id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})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}.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bind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TOC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2119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27654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Event</a:t>
            </a:r>
            <a:r>
              <a:rPr lang="en-US" altLang="ko-KR">
                <a:solidFill>
                  <a:prstClr val="black"/>
                </a:solidFill>
              </a:rPr>
              <a:t> - </a:t>
            </a:r>
            <a:r>
              <a:rPr lang="en-US" altLang="ko-KR" dirty="0">
                <a:solidFill>
                  <a:prstClr val="black"/>
                </a:solidFill>
              </a:rPr>
              <a:t>TOC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TOC.js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의 목록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클릭 시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mode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를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'read'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로 변경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선택 번호 저장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TOC.js</a:t>
            </a:r>
            <a:endParaRPr lang="ko-KR" altLang="en-US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99589" y="1433216"/>
            <a:ext cx="7786121" cy="25853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 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preventDefault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onSelect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}.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bind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…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 </a:t>
            </a:r>
            <a:endParaRPr lang="en-US" altLang="ko-KR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190352"/>
            <a:ext cx="2231258" cy="245884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137" y="4190352"/>
            <a:ext cx="2231258" cy="245884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341" y="4190352"/>
            <a:ext cx="2231577" cy="2459198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15" name="직사각형 14"/>
          <p:cNvSpPr/>
          <p:nvPr/>
        </p:nvSpPr>
        <p:spPr>
          <a:xfrm>
            <a:off x="1668131" y="4725145"/>
            <a:ext cx="374029" cy="11609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411760" y="6228080"/>
            <a:ext cx="880080" cy="2219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4220051" y="4818977"/>
            <a:ext cx="374029" cy="11609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963680" y="6228080"/>
            <a:ext cx="880080" cy="2219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678211" y="4921465"/>
            <a:ext cx="374029" cy="11609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7421840" y="6228080"/>
            <a:ext cx="880080" cy="22192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40069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96371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Event</a:t>
            </a:r>
            <a:r>
              <a:rPr lang="en-US" altLang="ko-KR">
                <a:solidFill>
                  <a:prstClr val="black"/>
                </a:solidFill>
              </a:rPr>
              <a:t> - </a:t>
            </a:r>
            <a:r>
              <a:rPr lang="en-US" altLang="ko-KR" dirty="0">
                <a:solidFill>
                  <a:prstClr val="black"/>
                </a:solidFill>
              </a:rPr>
              <a:t>TOC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TOC.js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코드 수정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(Refactoring)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반복문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사용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99589" y="1433216"/>
            <a:ext cx="7786121" cy="50783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pPr>
              <a:lnSpc>
                <a:spcPct val="90000"/>
              </a:lnSpc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[];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++) {</a:t>
            </a:r>
          </a:p>
          <a:p>
            <a:pPr>
              <a:lnSpc>
                <a:spcPct val="90000"/>
              </a:lnSpc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push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'/content/'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preventDefault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onSelect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}.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bind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)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209" y="4509120"/>
            <a:ext cx="3842195" cy="182120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96313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55487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Event</a:t>
            </a:r>
            <a:r>
              <a:rPr lang="en-US" altLang="ko-KR">
                <a:solidFill>
                  <a:prstClr val="black"/>
                </a:solidFill>
              </a:rPr>
              <a:t> - </a:t>
            </a:r>
            <a:r>
              <a:rPr lang="en-US" altLang="ko-KR" dirty="0">
                <a:solidFill>
                  <a:prstClr val="black"/>
                </a:solidFill>
              </a:rPr>
              <a:t>TOC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TOC.js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코드 수정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(Refactoring)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</a:t>
            </a:r>
            <a:r>
              <a:rPr lang="ko-KR" altLang="en-US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반복문을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이용하여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HTML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요소 생성 시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key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속성 추가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99589" y="1433216"/>
            <a:ext cx="7786121" cy="507831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pPr>
              <a:lnSpc>
                <a:spcPct val="90000"/>
              </a:lnSpc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[];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++) {</a:t>
            </a:r>
          </a:p>
          <a:p>
            <a:pPr>
              <a:lnSpc>
                <a:spcPct val="90000"/>
              </a:lnSpc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push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&lt;li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key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'/content/'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preventDefault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onSelect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}.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bind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)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nav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82" y="4947245"/>
            <a:ext cx="2266950" cy="13620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6372199" y="5638965"/>
            <a:ext cx="1752897" cy="21319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1157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565533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Event</a:t>
            </a:r>
            <a:r>
              <a:rPr lang="en-US" altLang="ko-KR">
                <a:solidFill>
                  <a:prstClr val="black"/>
                </a:solidFill>
              </a:rPr>
              <a:t> - </a:t>
            </a:r>
            <a:r>
              <a:rPr lang="en-US" altLang="ko-KR" dirty="0">
                <a:solidFill>
                  <a:prstClr val="black"/>
                </a:solidFill>
              </a:rPr>
              <a:t>Content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selected_content_id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의 값으로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Content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에 보여질 데이터 가져오기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findContentById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함수 작성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99589" y="1412776"/>
            <a:ext cx="7786121" cy="50783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 … }  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findContentById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>
              <a:lnSpc>
                <a:spcPct val="90000"/>
              </a:lnSpc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>
                <a:solidFill>
                  <a:srgbClr val="AF00DB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&lt;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++) {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===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}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pPr>
              <a:lnSpc>
                <a:spcPct val="90000"/>
              </a:lnSpc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}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===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'read'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>
              <a:lnSpc>
                <a:spcPct val="90000"/>
              </a:lnSpc>
            </a:pP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findContentById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selected_content_id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}    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144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565533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Event</a:t>
            </a:r>
            <a:r>
              <a:rPr lang="en-US" altLang="ko-KR">
                <a:solidFill>
                  <a:prstClr val="black"/>
                </a:solidFill>
              </a:rPr>
              <a:t> - </a:t>
            </a:r>
            <a:r>
              <a:rPr lang="en-US" altLang="ko-KR" dirty="0">
                <a:solidFill>
                  <a:prstClr val="black"/>
                </a:solidFill>
              </a:rPr>
              <a:t>Content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selected_content_id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의 값으로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Content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에 보여질 데이터 가져오기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findContentById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함수 작성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61" y="1480406"/>
            <a:ext cx="2487007" cy="27406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9309" y="1480406"/>
            <a:ext cx="2487007" cy="27406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457" y="1480406"/>
            <a:ext cx="2487007" cy="27406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737288" y="2727208"/>
            <a:ext cx="1080120" cy="5760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29968" y="3877057"/>
            <a:ext cx="914400" cy="1036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551696" y="2727208"/>
            <a:ext cx="1080120" cy="5760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44376" y="3877057"/>
            <a:ext cx="914400" cy="1036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360008" y="2727208"/>
            <a:ext cx="1080120" cy="5760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652688" y="3877057"/>
            <a:ext cx="914400" cy="1036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380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576078" cy="871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>
                <a:latin typeface="+mn-ea"/>
              </a:rPr>
              <a:t>프로젝트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 </a:t>
            </a:r>
            <a:r>
              <a:rPr lang="en-US" altLang="ko-KR" dirty="0">
                <a:latin typeface="+mn-ea"/>
              </a:rPr>
              <a:t>VS </a:t>
            </a:r>
            <a:r>
              <a:rPr lang="en-US" altLang="ko-KR">
                <a:latin typeface="+mn-ea"/>
              </a:rPr>
              <a:t>Code - </a:t>
            </a:r>
            <a:r>
              <a:rPr lang="en-US" altLang="ko-KR" dirty="0">
                <a:latin typeface="+mn-ea"/>
              </a:rPr>
              <a:t>Open Folder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</a:t>
            </a:r>
            <a:r>
              <a:rPr lang="en-US" altLang="ko-KR" dirty="0">
                <a:latin typeface="+mn-ea"/>
              </a:rPr>
              <a:t> C:/react/react-app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80729"/>
            <a:ext cx="7800975" cy="509351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80202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509731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>
                <a:latin typeface="+mn-ea"/>
              </a:rPr>
              <a:t>연습문제</a:t>
            </a:r>
            <a:endParaRPr lang="en-US" altLang="ko-KR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+mn-ea"/>
              </a:rPr>
              <a:t>    ● </a:t>
            </a:r>
            <a:r>
              <a:rPr lang="en-US" altLang="ko-KR">
                <a:latin typeface="+mn-ea"/>
              </a:rPr>
              <a:t>react-sample</a:t>
            </a:r>
            <a:r>
              <a:rPr lang="ko-KR" altLang="en-US">
                <a:latin typeface="+mn-ea"/>
              </a:rPr>
              <a:t> 프로젝트의 코드 중 </a:t>
            </a:r>
            <a:r>
              <a:rPr lang="en-US" altLang="ko-KR" b="1" u="sng">
                <a:latin typeface="+mn-ea"/>
              </a:rPr>
              <a:t>Footer </a:t>
            </a:r>
            <a:r>
              <a:rPr lang="ko-KR" altLang="en-US" b="1" u="sng">
                <a:latin typeface="+mn-ea"/>
              </a:rPr>
              <a:t>컴포넌트</a:t>
            </a:r>
            <a:r>
              <a:rPr lang="ko-KR" altLang="en-US">
                <a:latin typeface="+mn-ea"/>
              </a:rPr>
              <a:t>에서</a:t>
            </a:r>
            <a:endParaRPr lang="en-US" altLang="ko-KR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+mn-ea"/>
              </a:rPr>
              <a:t>       </a:t>
            </a:r>
            <a:r>
              <a:rPr lang="ko-KR" altLang="en-US">
                <a:latin typeface="+mn-ea"/>
              </a:rPr>
              <a:t> </a:t>
            </a:r>
            <a:r>
              <a:rPr lang="ko-KR" altLang="en-US" b="1" u="sng">
                <a:latin typeface="+mn-ea"/>
              </a:rPr>
              <a:t>반복문 또는 배열 </a:t>
            </a:r>
            <a:r>
              <a:rPr lang="en-US" altLang="ko-KR" b="1" u="sng">
                <a:latin typeface="+mn-ea"/>
              </a:rPr>
              <a:t>API</a:t>
            </a:r>
            <a:r>
              <a:rPr lang="ko-KR" altLang="en-US" b="1" u="sng">
                <a:latin typeface="+mn-ea"/>
              </a:rPr>
              <a:t>를 사용</a:t>
            </a:r>
            <a:r>
              <a:rPr lang="ko-KR" altLang="en-US">
                <a:latin typeface="+mn-ea"/>
              </a:rPr>
              <a:t>하여 항목들을 출력하고</a:t>
            </a:r>
            <a:endParaRPr lang="en-US" altLang="ko-KR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+mn-ea"/>
              </a:rPr>
              <a:t>       </a:t>
            </a:r>
            <a:r>
              <a:rPr lang="ko-KR" altLang="en-US">
                <a:latin typeface="+mn-ea"/>
              </a:rPr>
              <a:t> </a:t>
            </a:r>
            <a:r>
              <a:rPr lang="ko-KR" altLang="en-US" b="1" u="sng">
                <a:latin typeface="+mn-ea"/>
              </a:rPr>
              <a:t>각 항목에 클릭 이벤트 설정</a:t>
            </a:r>
            <a:r>
              <a:rPr lang="ko-KR" altLang="en-US">
                <a:latin typeface="+mn-ea"/>
              </a:rPr>
              <a:t>하기</a:t>
            </a:r>
            <a:endParaRPr lang="en-US" altLang="ko-KR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+mn-ea"/>
              </a:rPr>
              <a:t>        1. </a:t>
            </a:r>
            <a:r>
              <a:rPr lang="ko-KR" altLang="en-US">
                <a:latin typeface="+mn-ea"/>
              </a:rPr>
              <a:t>반복문 사용 시 </a:t>
            </a:r>
            <a:r>
              <a:rPr lang="en-US" altLang="ko-KR">
                <a:latin typeface="+mn-ea"/>
              </a:rPr>
              <a:t>key </a:t>
            </a:r>
            <a:r>
              <a:rPr lang="ko-KR" altLang="en-US">
                <a:latin typeface="+mn-ea"/>
              </a:rPr>
              <a:t>속성 사용 </a:t>
            </a:r>
            <a:endParaRPr lang="en-US" altLang="ko-KR" b="1" u="sng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latin typeface="+mn-ea"/>
              </a:rPr>
              <a:t>        2. </a:t>
            </a:r>
            <a:r>
              <a:rPr lang="ko-KR" altLang="en-US">
                <a:latin typeface="+mn-ea"/>
              </a:rPr>
              <a:t>클릭된 항목</a:t>
            </a:r>
            <a:r>
              <a:rPr lang="en-US" altLang="ko-KR">
                <a:latin typeface="+mn-ea"/>
              </a:rPr>
              <a:t>(</a:t>
            </a:r>
            <a:r>
              <a:rPr lang="ko-KR" altLang="en-US">
                <a:latin typeface="+mn-ea"/>
              </a:rPr>
              <a:t>문장</a:t>
            </a:r>
            <a:r>
              <a:rPr lang="en-US" altLang="ko-KR">
                <a:latin typeface="+mn-ea"/>
              </a:rPr>
              <a:t>)</a:t>
            </a:r>
            <a:r>
              <a:rPr lang="ko-KR" altLang="en-US">
                <a:latin typeface="+mn-ea"/>
              </a:rPr>
              <a:t>은 밑줄과 배경색 변경</a:t>
            </a:r>
            <a:endParaRPr lang="en-US" altLang="ko-KR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2F0BAC-24BF-4484-9703-2C622D664257}"/>
              </a:ext>
            </a:extLst>
          </p:cNvPr>
          <p:cNvSpPr txBox="1"/>
          <p:nvPr/>
        </p:nvSpPr>
        <p:spPr>
          <a:xfrm>
            <a:off x="1589333" y="3060944"/>
            <a:ext cx="4710860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'beige'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target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textDecoration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'underline'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75E5DF8-0107-4EC8-A01D-C94D04A2F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80" y="4600322"/>
            <a:ext cx="5988439" cy="1708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AFDD25-6F88-472C-A14C-119B3B452AC2}"/>
              </a:ext>
            </a:extLst>
          </p:cNvPr>
          <p:cNvSpPr txBox="1"/>
          <p:nvPr/>
        </p:nvSpPr>
        <p:spPr>
          <a:xfrm>
            <a:off x="1577780" y="2764918"/>
            <a:ext cx="2034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+mn-ea"/>
              </a:rPr>
              <a:t>밑줄</a:t>
            </a:r>
            <a:r>
              <a:rPr lang="en-US" altLang="ko-KR" sz="1400" b="1">
                <a:latin typeface="+mn-ea"/>
              </a:rPr>
              <a:t>, </a:t>
            </a:r>
            <a:r>
              <a:rPr lang="ko-KR" altLang="en-US" sz="1400" b="1">
                <a:latin typeface="+mn-ea"/>
              </a:rPr>
              <a:t>배경색 변경 코드</a:t>
            </a:r>
            <a:endParaRPr lang="ko-KR" altLang="en-US" sz="1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990EF-EB47-4857-A834-4C68950E2D9D}"/>
              </a:ext>
            </a:extLst>
          </p:cNvPr>
          <p:cNvSpPr txBox="1"/>
          <p:nvPr/>
        </p:nvSpPr>
        <p:spPr>
          <a:xfrm>
            <a:off x="1589333" y="4292545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latin typeface="+mn-ea"/>
              </a:rPr>
              <a:t>실행 결과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33607831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CB7D87-6C05-4062-B0AC-5F94C49B0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20688"/>
            <a:ext cx="7772400" cy="1470025"/>
          </a:xfrm>
        </p:spPr>
        <p:txBody>
          <a:bodyPr/>
          <a:lstStyle/>
          <a:p>
            <a:r>
              <a:rPr lang="en-US" altLang="ko-KR"/>
              <a:t>CRUD </a:t>
            </a:r>
            <a:r>
              <a:rPr lang="ko-KR" altLang="en-US"/>
              <a:t>구현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AA2FD52-2F63-4AB4-AFA4-7275FE1C5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64904"/>
            <a:ext cx="7772400" cy="3816424"/>
          </a:xfrm>
        </p:spPr>
        <p:txBody>
          <a:bodyPr>
            <a:normAutofit/>
          </a:bodyPr>
          <a:lstStyle/>
          <a:p>
            <a:pPr marL="514350" indent="-514350" algn="l">
              <a:buAutoNum type="arabicPeriod"/>
            </a:pPr>
            <a:r>
              <a:rPr lang="en-US" altLang="ko-KR">
                <a:solidFill>
                  <a:schemeClr val="tx1"/>
                </a:solidFill>
              </a:rPr>
              <a:t>Create</a:t>
            </a:r>
          </a:p>
          <a:p>
            <a:pPr marL="514350" indent="-514350" algn="l">
              <a:buAutoNum type="arabicPeriod"/>
            </a:pPr>
            <a:r>
              <a:rPr lang="en-US" altLang="ko-KR">
                <a:solidFill>
                  <a:schemeClr val="tx1"/>
                </a:solidFill>
              </a:rPr>
              <a:t>Read</a:t>
            </a:r>
          </a:p>
          <a:p>
            <a:pPr marL="514350" indent="-514350" algn="l">
              <a:buAutoNum type="arabicPeriod"/>
            </a:pPr>
            <a:r>
              <a:rPr lang="en-US" altLang="ko-KR">
                <a:solidFill>
                  <a:schemeClr val="tx1"/>
                </a:solidFill>
              </a:rPr>
              <a:t>Update</a:t>
            </a:r>
          </a:p>
          <a:p>
            <a:pPr marL="514350" indent="-514350" algn="l">
              <a:buAutoNum type="arabicPeriod"/>
            </a:pPr>
            <a:r>
              <a:rPr lang="en-US" altLang="ko-KR">
                <a:solidFill>
                  <a:schemeClr val="tx1"/>
                </a:solidFill>
              </a:rPr>
              <a:t>Delete</a:t>
            </a:r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969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8532079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CRUD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입력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수정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삭제 기능 추가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입력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(Create)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&lt;form&gt;, &lt;input&gt;, &lt;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textarea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&gt;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등을 이용하여 데이터 추가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수정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(Update)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selected_content_id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에 해당하는 데이터를 읽은 후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Create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와 같은 요소에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 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데이터 출력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데이터 수정 후 저장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삭제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(Delete)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selected_content_id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에 해당하는 데이터 삭제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9" y="4014142"/>
            <a:ext cx="2376693" cy="23671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0361" y="4014142"/>
            <a:ext cx="2376693" cy="23671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763" y="4014142"/>
            <a:ext cx="2376693" cy="23671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3635592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343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CRUD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Control.js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추가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9589" y="980728"/>
            <a:ext cx="7786121" cy="42473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React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Control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'/create'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'/update'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update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&lt;li&gt;&lt;button&gt;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delete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export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Control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5552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145905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CRUD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App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.js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99589" y="980727"/>
            <a:ext cx="7786121" cy="480131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Control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'./Control'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…    </a:t>
            </a:r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Subject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…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Subject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TOC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…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TOC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Control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Control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… 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3284984"/>
            <a:ext cx="2957314" cy="294548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5508104" y="4750340"/>
            <a:ext cx="2957313" cy="576064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92901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86939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CRUD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Control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에서 선택한 값에 따라 화면이 변경될 수 있도록 이벤트 작성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App.js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99589" y="1463873"/>
            <a:ext cx="7786121" cy="34163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…    </a:t>
            </a:r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…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Control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onChangeMode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setState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mode: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bind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Control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…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5169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86939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CRUD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Control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에서 선택한 값에 따라 화면이 변경될 수 있도록 이벤트 작성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Control.js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99589" y="1463873"/>
            <a:ext cx="7786121" cy="45243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'/create'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preventDefault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onChangeMode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'create'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}.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bind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'/update'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preventDefault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onChangeMode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'update'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}.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bind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update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&lt;li&gt;&lt;button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preventDefault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onChangeMode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'delete'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}.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bind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delete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6216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8693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dirty="0">
                <a:solidFill>
                  <a:prstClr val="black"/>
                </a:solidFill>
              </a:rPr>
              <a:t>CRUD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Control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에서 선택한 값에 따라 화면이 변경될 수 있도록 이벤트 작성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37" y="1157066"/>
            <a:ext cx="2414269" cy="27039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008" y="1157066"/>
            <a:ext cx="2414269" cy="27039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179" y="1157066"/>
            <a:ext cx="2414269" cy="27039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1315513" y="2418080"/>
            <a:ext cx="310088" cy="9652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092752" y="3393440"/>
            <a:ext cx="599647" cy="1016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039455" y="2525152"/>
            <a:ext cx="310088" cy="9652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816694" y="3393440"/>
            <a:ext cx="599647" cy="1016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757249" y="2622560"/>
            <a:ext cx="310088" cy="9652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534488" y="3393440"/>
            <a:ext cx="599647" cy="101600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54938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558427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CRUD - </a:t>
            </a:r>
            <a:r>
              <a:rPr lang="en-US" altLang="ko-KR" dirty="0">
                <a:solidFill>
                  <a:prstClr val="black"/>
                </a:solidFill>
              </a:rPr>
              <a:t>Create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Create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선택 시 입력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form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요소 출력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CreateContent.js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99589" y="1412776"/>
            <a:ext cx="7786122" cy="50783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React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267F99"/>
                </a:solidFill>
                <a:latin typeface="Consolas" panose="020B0609020204030204" pitchFamily="49" charset="0"/>
              </a:rPr>
              <a:t>CreateContent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&lt;article&gt;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Create Content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'/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create_process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'post'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&lt;p&gt;&lt;input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'text'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'title'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&gt;&lt;/input&gt;&lt;/p&gt;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&lt;p&gt;&lt;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&lt;p&gt;&lt;input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'submit'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&gt;&lt;/input&gt;&lt;/p&gt;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&lt;/article&gt;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export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CreateContent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3477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558427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CRUD - </a:t>
            </a:r>
            <a:r>
              <a:rPr lang="en-US" altLang="ko-KR" dirty="0">
                <a:solidFill>
                  <a:prstClr val="black"/>
                </a:solidFill>
              </a:rPr>
              <a:t>Create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Create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선택 시 입력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form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요소 출력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App.js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99589" y="1412776"/>
            <a:ext cx="7786122" cy="42473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CreateContent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CreateContent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article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}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===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'create'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article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267F99"/>
                </a:solidFill>
                <a:latin typeface="Consolas" panose="020B0609020204030204" pitchFamily="49" charset="0"/>
              </a:rPr>
              <a:t>CreateContent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 err="1">
                <a:solidFill>
                  <a:srgbClr val="267F99"/>
                </a:solidFill>
                <a:latin typeface="Consolas" panose="020B0609020204030204" pitchFamily="49" charset="0"/>
              </a:rPr>
              <a:t>CreateContent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…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article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645024"/>
            <a:ext cx="2381250" cy="2667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6228184" y="5301208"/>
            <a:ext cx="936104" cy="86409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1535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556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>
                <a:latin typeface="+mn-ea"/>
              </a:rPr>
              <a:t>프로젝트 구동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 </a:t>
            </a:r>
            <a:r>
              <a:rPr lang="en-US" altLang="ko-KR" dirty="0">
                <a:latin typeface="+mn-ea"/>
              </a:rPr>
              <a:t>Ctrl + J (Terminal)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 </a:t>
            </a:r>
            <a:r>
              <a:rPr lang="en-US" altLang="ko-KR" dirty="0" err="1">
                <a:latin typeface="+mn-ea"/>
              </a:rPr>
              <a:t>npm</a:t>
            </a:r>
            <a:r>
              <a:rPr lang="en-US" altLang="ko-KR" dirty="0">
                <a:latin typeface="+mn-ea"/>
              </a:rPr>
              <a:t> run start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46" y="1017718"/>
            <a:ext cx="7682286" cy="24112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46" y="3573016"/>
            <a:ext cx="7682286" cy="24112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864666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1025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CRUD - </a:t>
            </a:r>
            <a:r>
              <a:rPr lang="en-US" altLang="ko-KR" dirty="0">
                <a:solidFill>
                  <a:prstClr val="black"/>
                </a:solidFill>
              </a:rPr>
              <a:t>Create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Submit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이벤트 처리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input,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textarea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요소에 입력된 값을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App.js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로 전달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CreateContent.js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99589" y="1844824"/>
            <a:ext cx="7786122" cy="3139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'/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create_process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'post'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preventDefault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}.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bind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&lt;p&gt;&lt;input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'text'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'title'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&gt;&lt;/input&gt;&lt;/p&gt;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&lt;p&gt;&lt;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&lt;p&gt;&lt;input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'submit'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&gt;&lt;/input&gt;&lt;/p&gt;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7587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0879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CRUD - </a:t>
            </a:r>
            <a:r>
              <a:rPr lang="en-US" altLang="ko-KR" dirty="0">
                <a:solidFill>
                  <a:prstClr val="black"/>
                </a:solidFill>
              </a:rPr>
              <a:t>Create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Submit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이벤트 처리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입력 값을 기존 데이터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contents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에 추가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App.js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99589" y="1845979"/>
            <a:ext cx="7786122" cy="480131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article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}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===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'create'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article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267F99"/>
                </a:solidFill>
                <a:latin typeface="Consolas" panose="020B0609020204030204" pitchFamily="49" charset="0"/>
              </a:rPr>
              <a:t>CreateContent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console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log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push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id: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en-US" altLang="ko-KR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});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setState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contents: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contents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})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bind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 err="1">
                <a:solidFill>
                  <a:srgbClr val="267F99"/>
                </a:solidFill>
                <a:latin typeface="Consolas" panose="020B0609020204030204" pitchFamily="49" charset="0"/>
              </a:rPr>
              <a:t>CreateContent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444590"/>
            <a:ext cx="1987345" cy="222582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7122706" y="5867739"/>
            <a:ext cx="838537" cy="75172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463950" y="5543060"/>
            <a:ext cx="288572" cy="13218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463950" y="5250443"/>
            <a:ext cx="288572" cy="13218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240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54576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CRUD - </a:t>
            </a:r>
            <a:r>
              <a:rPr lang="en-US" altLang="ko-KR" dirty="0">
                <a:solidFill>
                  <a:prstClr val="black"/>
                </a:solidFill>
              </a:rPr>
              <a:t>Read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Content.js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ReadContent.js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파일명 및 관련 코드 변경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ReadContent.js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99589" y="1412776"/>
            <a:ext cx="7786121" cy="39703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React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267F99"/>
                </a:solidFill>
                <a:latin typeface="Consolas" panose="020B0609020204030204" pitchFamily="49" charset="0"/>
              </a:rPr>
              <a:t>ReadContent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&lt;article&gt;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&lt;/article&gt;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export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ReadContent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1822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54576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CRUD - </a:t>
            </a:r>
            <a:r>
              <a:rPr lang="en-US" altLang="ko-KR" dirty="0">
                <a:solidFill>
                  <a:prstClr val="black"/>
                </a:solidFill>
              </a:rPr>
              <a:t>Read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Content.js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ReadContent.js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파일명 및 관련 코드 변경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App.js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99588" y="1412776"/>
            <a:ext cx="7786121" cy="42473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ReadContent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ReadContent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…    </a:t>
            </a:r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className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"App"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…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      </a:t>
            </a:r>
            <a:r>
              <a:rPr lang="en-US" altLang="ko-KR" sz="178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780" dirty="0" err="1">
                <a:solidFill>
                  <a:srgbClr val="267F99"/>
                </a:solidFill>
                <a:latin typeface="Consolas" panose="020B0609020204030204" pitchFamily="49" charset="0"/>
              </a:rPr>
              <a:t>ReadContent</a:t>
            </a:r>
            <a:r>
              <a:rPr lang="en-US" altLang="ko-KR" sz="178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780" dirty="0">
                <a:solidFill>
                  <a:srgbClr val="FF000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78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780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780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780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78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1780" dirty="0" err="1">
                <a:solidFill>
                  <a:srgbClr val="FF000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sz="178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780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780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sz="1780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sz="1780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sz="1780" dirty="0" err="1">
                <a:solidFill>
                  <a:srgbClr val="267F99"/>
                </a:solidFill>
                <a:latin typeface="Consolas" panose="020B0609020204030204" pitchFamily="49" charset="0"/>
              </a:rPr>
              <a:t>ReadContent</a:t>
            </a:r>
            <a:r>
              <a:rPr lang="en-US" altLang="ko-KR" sz="178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sz="178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article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15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736699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CRUD - </a:t>
            </a:r>
            <a:r>
              <a:rPr lang="en-US" altLang="ko-KR" dirty="0">
                <a:solidFill>
                  <a:prstClr val="black"/>
                </a:solidFill>
              </a:rPr>
              <a:t>Update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Update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선택 시 입력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form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요소에 해당 값 출력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App.js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09334" y="1412776"/>
            <a:ext cx="7776377" cy="23083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}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===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'update'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findContentById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selected_content_id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article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267F99"/>
                </a:solidFill>
                <a:latin typeface="Consolas" panose="020B0609020204030204" pitchFamily="49" charset="0"/>
              </a:rPr>
              <a:t>UpdateContent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 err="1">
                <a:solidFill>
                  <a:srgbClr val="267F99"/>
                </a:solidFill>
                <a:latin typeface="Consolas" panose="020B0609020204030204" pitchFamily="49" charset="0"/>
              </a:rPr>
              <a:t>UpdateContent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</p:txBody>
      </p:sp>
    </p:spTree>
    <p:extLst>
      <p:ext uri="{BB962C8B-B14F-4D97-AF65-F5344CB8AC3E}">
        <p14:creationId xmlns:p14="http://schemas.microsoft.com/office/powerpoint/2010/main" val="4251400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5736699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CRUD - </a:t>
            </a:r>
            <a:r>
              <a:rPr lang="en-US" altLang="ko-KR" dirty="0">
                <a:solidFill>
                  <a:prstClr val="black"/>
                </a:solidFill>
              </a:rPr>
              <a:t>Update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Update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선택 시 입력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form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요소에 해당 값 출력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UpdateContent.js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83568" y="1412776"/>
            <a:ext cx="8002143" cy="50783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React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from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'react'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267F99"/>
                </a:solidFill>
                <a:latin typeface="Consolas" panose="020B0609020204030204" pitchFamily="49" charset="0"/>
              </a:rPr>
              <a:t>UpdateContent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Component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&lt;article&gt;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&lt;h2&gt;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Update Content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&lt;/h2&gt;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'/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update_process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'post'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&lt;p&gt;&lt;input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'text'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'title'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&gt;&lt;/input&gt;&lt;/p&gt;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&lt;p&gt;&lt;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&lt;p&gt;&lt;input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'submit'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&gt;&lt;/input&gt;&lt;/p&gt;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&lt;/article&gt;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)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90000"/>
              </a:lnSpc>
            </a:pPr>
            <a:b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export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UpdateContent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9648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92101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CRUD - </a:t>
            </a:r>
            <a:r>
              <a:rPr lang="en-US" altLang="ko-KR" dirty="0">
                <a:solidFill>
                  <a:prstClr val="black"/>
                </a:solidFill>
              </a:rPr>
              <a:t>Update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props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의 데이터는 수정 불가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수정이 가능한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HTML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요소의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value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로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props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사용시 오류 메시지 출력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025" y="1556792"/>
            <a:ext cx="3245346" cy="41086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335" y="1556792"/>
            <a:ext cx="3734544" cy="225385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92188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754623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CRUD - </a:t>
            </a:r>
            <a:r>
              <a:rPr lang="en-US" altLang="ko-KR" dirty="0">
                <a:solidFill>
                  <a:prstClr val="black"/>
                </a:solidFill>
              </a:rPr>
              <a:t>Update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React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의 규칙으로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form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요소의 값을 변경 할 때는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onChange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()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사용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상위 컴포넌트에서 넘겨준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props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를 하위 컴포넌트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state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로 저장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하위 컴포넌트에서 변경되는 내용을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setState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()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를 이용하여 처리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UpdateContent.js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constructor()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83568" y="2276872"/>
            <a:ext cx="8002143" cy="20313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</p:txBody>
      </p:sp>
    </p:spTree>
    <p:extLst>
      <p:ext uri="{BB962C8B-B14F-4D97-AF65-F5344CB8AC3E}">
        <p14:creationId xmlns:p14="http://schemas.microsoft.com/office/powerpoint/2010/main" val="23465670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754623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CRUD - </a:t>
            </a:r>
            <a:r>
              <a:rPr lang="en-US" altLang="ko-KR" dirty="0">
                <a:solidFill>
                  <a:prstClr val="black"/>
                </a:solidFill>
              </a:rPr>
              <a:t>Update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React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의 규칙으로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form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요소의 값을 변경 할 때는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onChange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()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사용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상위 컴포넌트에서 넘겨준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props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를 하위 컴포넌트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state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로 저장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하위 컴포넌트에서 변경되는 내용을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setState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()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를 이용하여 처리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UpdateContent.js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 render() &lt;form&gt;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83568" y="2276872"/>
            <a:ext cx="8002143" cy="36933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'/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update_process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'post'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&lt;p&gt;&lt;input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'text'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'title'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setState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}.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bind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&gt;&lt;/input&gt;&lt;/p&gt;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&lt;p&gt;&lt;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setState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}.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bind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textarea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&lt;p&gt;&lt;input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'submit'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&gt;&lt;/input&gt;&lt;/p&gt;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&lt;/form&gt;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2442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9361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CRUD - </a:t>
            </a:r>
            <a:r>
              <a:rPr lang="en-US" altLang="ko-KR" dirty="0">
                <a:solidFill>
                  <a:prstClr val="black"/>
                </a:solidFill>
              </a:rPr>
              <a:t>Update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Submit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이벤트 처리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input,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textarea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요소에 입력된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수정된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값을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App.js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로 전달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UpdateContent.js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99589" y="1844824"/>
            <a:ext cx="7786122" cy="20313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&lt;form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action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'/</a:t>
            </a:r>
            <a:r>
              <a:rPr lang="en-US" altLang="ko-KR" dirty="0" err="1">
                <a:solidFill>
                  <a:srgbClr val="A31515"/>
                </a:solidFill>
                <a:latin typeface="Consolas" panose="020B0609020204030204" pitchFamily="49" charset="0"/>
              </a:rPr>
              <a:t>update_process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method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'post'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preventDefault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target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}.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bind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763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43107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>
                <a:latin typeface="+mn-ea"/>
              </a:rPr>
              <a:t>프로젝트 구동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 브라우저 </a:t>
            </a:r>
            <a:r>
              <a:rPr lang="en-US" altLang="ko-KR" dirty="0">
                <a:latin typeface="+mn-ea"/>
                <a:sym typeface="Wingdings" panose="05000000000000000000" pitchFamily="2" charset="2"/>
              </a:rPr>
              <a:t> http://localhost:3000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017718"/>
            <a:ext cx="7488832" cy="565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140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9361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CRUD - </a:t>
            </a:r>
            <a:r>
              <a:rPr lang="en-US" altLang="ko-KR" dirty="0">
                <a:solidFill>
                  <a:prstClr val="black"/>
                </a:solidFill>
              </a:rPr>
              <a:t>Update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Submit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이벤트 처리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input,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textarea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요소에 입력된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수정된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값을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App.js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로 전달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App.js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99589" y="1844824"/>
            <a:ext cx="7786122" cy="34163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}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F00DB"/>
                </a:solidFill>
                <a:latin typeface="Consolas" panose="020B0609020204030204" pitchFamily="49" charset="0"/>
              </a:rPr>
              <a:t>if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mode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===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'update'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findContentById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state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selected_content_id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article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267F99"/>
                </a:solidFill>
                <a:latin typeface="Consolas" panose="020B0609020204030204" pitchFamily="49" charset="0"/>
              </a:rPr>
              <a:t>UpdateContent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onSubmit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desc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setState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mode: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'read'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bind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</a:t>
            </a:r>
            <a:r>
              <a:rPr lang="en-US" altLang="ko-KR" dirty="0" err="1">
                <a:solidFill>
                  <a:srgbClr val="267F99"/>
                </a:solidFill>
                <a:latin typeface="Consolas" panose="020B0609020204030204" pitchFamily="49" charset="0"/>
              </a:rPr>
              <a:t>UpdateContent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50154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6694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>
                <a:solidFill>
                  <a:prstClr val="black"/>
                </a:solidFill>
              </a:rPr>
              <a:t>CRUD - </a:t>
            </a:r>
            <a:r>
              <a:rPr lang="en-US" altLang="ko-KR" dirty="0">
                <a:solidFill>
                  <a:prstClr val="black"/>
                </a:solidFill>
              </a:rPr>
              <a:t>Delete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Delete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선택 시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</a:rPr>
              <a:t>selected_content_id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에 지정되어 있는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content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삭제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선택된 요소에 따라 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App.js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의 </a:t>
            </a:r>
            <a:r>
              <a:rPr lang="en-US" altLang="ko-KR" dirty="0" err="1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onChangeMode</a:t>
            </a: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() </a:t>
            </a: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호출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 dirty="0">
                <a:solidFill>
                  <a:prstClr val="black"/>
                </a:solidFill>
                <a:latin typeface="맑은 고딕" panose="020B0503020000020004" pitchFamily="50" charset="-127"/>
              </a:rPr>
              <a:t>        - Control.js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99589" y="1844824"/>
            <a:ext cx="7786122" cy="45243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'/create'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preventDefault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onChangeMode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'create'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}.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bind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&lt;li&gt;&lt;a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'/update'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preventDefault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onChangeMode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'update'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}.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bind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update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&lt;/a&gt;&lt;/li&gt;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&lt;li&gt;&lt;button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{function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e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preventDefault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US" altLang="ko-KR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props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onChangeMode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'delete'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}.</a:t>
            </a:r>
            <a:r>
              <a:rPr lang="en-US" altLang="ko-KR" dirty="0">
                <a:solidFill>
                  <a:srgbClr val="795E26"/>
                </a:solidFill>
                <a:latin typeface="Consolas" panose="020B0609020204030204" pitchFamily="49" charset="0"/>
              </a:rPr>
              <a:t>bind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delete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&lt;/button&gt;&lt;/li&gt;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dirty="0" err="1">
                <a:solidFill>
                  <a:srgbClr val="800000"/>
                </a:solidFill>
                <a:latin typeface="Consolas" panose="020B0609020204030204" pitchFamily="49" charset="0"/>
              </a:rPr>
              <a:t>ul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6570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8554521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</a:rPr>
              <a:t>연습문제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react-sample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프로젝트에 아래의 </a:t>
            </a:r>
            <a:r>
              <a:rPr lang="en-US" altLang="ko-KR" b="1" u="sng">
                <a:solidFill>
                  <a:prstClr val="black"/>
                </a:solidFill>
                <a:latin typeface="맑은 고딕" panose="020B0503020000020004" pitchFamily="50" charset="-127"/>
              </a:rPr>
              <a:t>DescInput 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컴포넌트를 추가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하고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DescInput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의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input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요소에서 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입력된 내용이 </a:t>
            </a:r>
            <a:r>
              <a:rPr lang="en-US" altLang="ko-KR" b="1" u="sng">
                <a:solidFill>
                  <a:prstClr val="black"/>
                </a:solidFill>
                <a:latin typeface="맑은 고딕" panose="020B0503020000020004" pitchFamily="50" charset="-127"/>
              </a:rPr>
              <a:t>Footer 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컴포넌트에서 보이도록</a:t>
            </a:r>
            <a:endParaRPr lang="en-US" altLang="ko-KR" b="1" u="sng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</a:t>
            </a:r>
            <a:r>
              <a:rPr lang="en-US" altLang="ko-KR" b="1" u="sng">
                <a:solidFill>
                  <a:prstClr val="black"/>
                </a:solidFill>
                <a:latin typeface="맑은 고딕" panose="020B0503020000020004" pitchFamily="50" charset="-127"/>
              </a:rPr>
              <a:t>DescInput.js 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와 </a:t>
            </a:r>
            <a:r>
              <a:rPr lang="en-US" altLang="ko-KR" b="1" u="sng">
                <a:solidFill>
                  <a:prstClr val="black"/>
                </a:solidFill>
                <a:latin typeface="맑은 고딕" panose="020B0503020000020004" pitchFamily="50" charset="-127"/>
              </a:rPr>
              <a:t>App.js 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수정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하기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1. props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와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state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활용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(state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수정은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setState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함수로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)</a:t>
            </a: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2. onClick / onChange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이벤트 사용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11560" y="3293690"/>
            <a:ext cx="3816427" cy="28623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'./DescInput.css'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DescInput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&lt;form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'desc-input'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'text'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'submit'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추가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&lt;/form&gt;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DescInput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A47969-E07F-4EB7-87D7-A1E704486255}"/>
              </a:ext>
            </a:extLst>
          </p:cNvPr>
          <p:cNvSpPr txBox="1"/>
          <p:nvPr/>
        </p:nvSpPr>
        <p:spPr>
          <a:xfrm>
            <a:off x="611560" y="2955136"/>
            <a:ext cx="13708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DescInput.js</a:t>
            </a:r>
            <a:endParaRPr lang="ko-KR" altLang="en-US" sz="16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7A3DD82-8A89-425E-852B-631484A61E00}"/>
              </a:ext>
            </a:extLst>
          </p:cNvPr>
          <p:cNvSpPr/>
          <p:nvPr/>
        </p:nvSpPr>
        <p:spPr>
          <a:xfrm>
            <a:off x="4572000" y="3293690"/>
            <a:ext cx="4248472" cy="32316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.desc-input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.desc-input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orange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0.5rem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1.125rem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.desc-input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button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outline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none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#868e96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white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padding-left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1rem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padding-right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1rem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1.5rem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transition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0.1s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ease-in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.desc-input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button:hover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#adb5bd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05E991-2E34-4EB7-8157-4A624C89F4B8}"/>
              </a:ext>
            </a:extLst>
          </p:cNvPr>
          <p:cNvSpPr txBox="1"/>
          <p:nvPr/>
        </p:nvSpPr>
        <p:spPr>
          <a:xfrm>
            <a:off x="4567777" y="2955136"/>
            <a:ext cx="15071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/>
              <a:t>DescInput.css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187061537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8653907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>
                <a:solidFill>
                  <a:prstClr val="black"/>
                </a:solidFill>
              </a:rPr>
              <a:t>연습문제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 dirty="0">
                <a:solidFill>
                  <a:prstClr val="black"/>
                </a:solidFill>
                <a:latin typeface="맑은 고딕" panose="020B0503020000020004" pitchFamily="50" charset="-127"/>
              </a:rPr>
              <a:t>   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react-sample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프로젝트에 아래의 </a:t>
            </a:r>
            <a:r>
              <a:rPr lang="en-US" altLang="ko-KR" b="1" u="sng">
                <a:solidFill>
                  <a:prstClr val="black"/>
                </a:solidFill>
                <a:latin typeface="맑은 고딕" panose="020B0503020000020004" pitchFamily="50" charset="-127"/>
              </a:rPr>
              <a:t>DescInput 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컴포넌트를 추가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하고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DescInput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의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input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요소에서 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입력된 내용이 </a:t>
            </a:r>
            <a:r>
              <a:rPr lang="en-US" altLang="ko-KR" b="1" u="sng">
                <a:solidFill>
                  <a:prstClr val="black"/>
                </a:solidFill>
                <a:latin typeface="맑은 고딕" panose="020B0503020000020004" pitchFamily="50" charset="-127"/>
              </a:rPr>
              <a:t>Footer 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컴포넌트에서 보이도록</a:t>
            </a:r>
            <a:endParaRPr lang="en-US" altLang="ko-KR" b="1" u="sng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</a:t>
            </a:r>
            <a:r>
              <a:rPr lang="en-US" altLang="ko-KR" b="1" u="sng">
                <a:solidFill>
                  <a:prstClr val="black"/>
                </a:solidFill>
                <a:latin typeface="맑은 고딕" panose="020B0503020000020004" pitchFamily="50" charset="-127"/>
              </a:rPr>
              <a:t>DescInput.js 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와 </a:t>
            </a:r>
            <a:r>
              <a:rPr lang="en-US" altLang="ko-KR" b="1" u="sng">
                <a:solidFill>
                  <a:prstClr val="black"/>
                </a:solidFill>
                <a:latin typeface="맑은 고딕" panose="020B0503020000020004" pitchFamily="50" charset="-127"/>
              </a:rPr>
              <a:t>App.js </a:t>
            </a:r>
            <a:r>
              <a:rPr lang="ko-KR" altLang="en-US" b="1" u="sng">
                <a:solidFill>
                  <a:prstClr val="black"/>
                </a:solidFill>
                <a:latin typeface="맑은 고딕" panose="020B0503020000020004" pitchFamily="50" charset="-127"/>
              </a:rPr>
              <a:t>수정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하기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115FE4-3114-428F-8507-3EBA4A0B7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276872"/>
            <a:ext cx="3647167" cy="3530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E6D3C2A-1123-4BFE-8886-73497718E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2276872"/>
            <a:ext cx="3647167" cy="3816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A0BFDE-5DDB-4FA4-8A98-23CA882A5B63}"/>
              </a:ext>
            </a:extLst>
          </p:cNvPr>
          <p:cNvSpPr/>
          <p:nvPr/>
        </p:nvSpPr>
        <p:spPr>
          <a:xfrm>
            <a:off x="675724" y="5507521"/>
            <a:ext cx="2289149" cy="2929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18D848-4769-4099-B8D6-139186D48FB6}"/>
              </a:ext>
            </a:extLst>
          </p:cNvPr>
          <p:cNvSpPr/>
          <p:nvPr/>
        </p:nvSpPr>
        <p:spPr>
          <a:xfrm>
            <a:off x="5049143" y="5447484"/>
            <a:ext cx="649694" cy="22364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00146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BCB7D87-6C05-4062-B0AC-5F94C49B0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20688"/>
            <a:ext cx="7772400" cy="1470025"/>
          </a:xfrm>
        </p:spPr>
        <p:txBody>
          <a:bodyPr/>
          <a:lstStyle/>
          <a:p>
            <a:r>
              <a:rPr lang="ko-KR" altLang="en-US"/>
              <a:t>클래스 </a:t>
            </a:r>
            <a:r>
              <a:rPr lang="en-US" altLang="ko-KR"/>
              <a:t>vs </a:t>
            </a:r>
            <a:r>
              <a:rPr lang="ko-KR" altLang="en-US"/>
              <a:t>함수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4AA2FD52-2F63-4AB4-AFA4-7275FE1C59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2564904"/>
            <a:ext cx="7772400" cy="3816424"/>
          </a:xfrm>
        </p:spPr>
        <p:txBody>
          <a:bodyPr>
            <a:normAutofit/>
          </a:bodyPr>
          <a:lstStyle/>
          <a:p>
            <a:pPr marL="514350" indent="-514350" algn="l">
              <a:buAutoNum type="arabicPeriod"/>
            </a:pPr>
            <a:r>
              <a:rPr lang="en-US" altLang="ko-KR">
                <a:solidFill>
                  <a:schemeClr val="tx1"/>
                </a:solidFill>
              </a:rPr>
              <a:t>props </a:t>
            </a:r>
            <a:r>
              <a:rPr lang="ko-KR" altLang="en-US">
                <a:solidFill>
                  <a:schemeClr val="tx1"/>
                </a:solidFill>
              </a:rPr>
              <a:t>사용</a:t>
            </a:r>
            <a:endParaRPr lang="en-US" altLang="ko-KR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en-US" altLang="ko-KR">
                <a:solidFill>
                  <a:schemeClr val="tx1"/>
                </a:solidFill>
              </a:rPr>
              <a:t>state </a:t>
            </a:r>
            <a:r>
              <a:rPr lang="ko-KR" altLang="en-US">
                <a:solidFill>
                  <a:schemeClr val="tx1"/>
                </a:solidFill>
              </a:rPr>
              <a:t>사용</a:t>
            </a:r>
            <a:endParaRPr lang="en-US" altLang="ko-KR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r>
              <a:rPr lang="en-US" altLang="ko-KR">
                <a:solidFill>
                  <a:schemeClr val="tx1"/>
                </a:solidFill>
              </a:rPr>
              <a:t>Life Cycle </a:t>
            </a:r>
            <a:r>
              <a:rPr lang="ko-KR" altLang="en-US">
                <a:solidFill>
                  <a:schemeClr val="tx1"/>
                </a:solidFill>
              </a:rPr>
              <a:t>이해 및 활용</a:t>
            </a:r>
            <a:endParaRPr lang="en-US" altLang="ko-KR">
              <a:solidFill>
                <a:schemeClr val="tx1"/>
              </a:solidFill>
            </a:endParaRPr>
          </a:p>
          <a:p>
            <a:pPr marL="514350" indent="-514350" algn="l">
              <a:buAutoNum type="arabicPeriod"/>
            </a:pPr>
            <a:endParaRPr lang="en-US" altLang="ko-KR">
              <a:solidFill>
                <a:schemeClr val="tx1"/>
              </a:solidFill>
            </a:endParaRPr>
          </a:p>
          <a:p>
            <a:pPr algn="l"/>
            <a:r>
              <a:rPr lang="en-US" altLang="ko-KR" b="1" u="sng">
                <a:solidFill>
                  <a:schemeClr val="tx1"/>
                </a:solidFill>
              </a:rPr>
              <a:t>※ Hooks</a:t>
            </a:r>
            <a:endParaRPr lang="ko-KR" altLang="en-US" b="1" u="sng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8696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7313220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Class vs Function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리액트에서 </a:t>
            </a:r>
            <a:r>
              <a:rPr lang="ko-KR" altLang="en-US" b="1">
                <a:solidFill>
                  <a:prstClr val="black"/>
                </a:solidFill>
                <a:latin typeface="맑은 고딕" panose="020B0503020000020004" pitchFamily="50" charset="-127"/>
              </a:rPr>
              <a:t>컴포넌트를 사용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할 때 지원하는 </a:t>
            </a:r>
            <a:r>
              <a:rPr lang="en-US" altLang="ko-KR" b="1">
                <a:solidFill>
                  <a:prstClr val="black"/>
                </a:solidFill>
                <a:latin typeface="맑은 고딕" panose="020B0503020000020004" pitchFamily="50" charset="-127"/>
              </a:rPr>
              <a:t>2</a:t>
            </a:r>
            <a:r>
              <a:rPr lang="ko-KR" altLang="en-US" b="1">
                <a:solidFill>
                  <a:prstClr val="black"/>
                </a:solidFill>
                <a:latin typeface="맑은 고딕" panose="020B0503020000020004" pitchFamily="50" charset="-127"/>
              </a:rPr>
              <a:t>가지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방법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클래스 방식은 리액트의 모든 기능 활용이 가능하지만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      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함수 방식은 내부의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state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활용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, life cycle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제어 등이 불가했지만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    </a:t>
            </a:r>
            <a:r>
              <a:rPr lang="en-US" altLang="ko-KR" b="1" u="sng">
                <a:solidFill>
                  <a:prstClr val="black"/>
                </a:solidFill>
                <a:latin typeface="맑은 고딕" panose="020B0503020000020004" pitchFamily="50" charset="-127"/>
              </a:rPr>
              <a:t>hook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기능 도입으로 함수에서도 모든 기능을 활용 가능</a:t>
            </a:r>
            <a:endParaRPr lang="en-US" altLang="ko-KR" dirty="0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4" name="그림 3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77B8DF74-CF0A-4D6F-90EC-177EA487C7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391" y="2282681"/>
            <a:ext cx="2900779" cy="1218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8F4D465-27B3-4F55-9C1B-5A3DE65C7D64}"/>
              </a:ext>
            </a:extLst>
          </p:cNvPr>
          <p:cNvSpPr/>
          <p:nvPr/>
        </p:nvSpPr>
        <p:spPr>
          <a:xfrm>
            <a:off x="390032" y="3989963"/>
            <a:ext cx="4191379" cy="20313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ClassComponent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 Component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451E06-920F-4829-BBD8-3DEBEF3F605A}"/>
              </a:ext>
            </a:extLst>
          </p:cNvPr>
          <p:cNvSpPr/>
          <p:nvPr/>
        </p:nvSpPr>
        <p:spPr>
          <a:xfrm>
            <a:off x="4716016" y="3989963"/>
            <a:ext cx="4191379" cy="16735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FunctionComponent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Function Component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pPr>
              <a:lnSpc>
                <a:spcPct val="150000"/>
              </a:lnSpc>
            </a:pP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1BE2E-1A08-48C2-BBD1-FBAC9ECAA806}"/>
              </a:ext>
            </a:extLst>
          </p:cNvPr>
          <p:cNvSpPr txBox="1"/>
          <p:nvPr/>
        </p:nvSpPr>
        <p:spPr>
          <a:xfrm>
            <a:off x="394354" y="3651409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class</a:t>
            </a:r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11AE16-E49C-45F5-B4E0-E5EC3686EE3F}"/>
              </a:ext>
            </a:extLst>
          </p:cNvPr>
          <p:cNvSpPr txBox="1"/>
          <p:nvPr/>
        </p:nvSpPr>
        <p:spPr>
          <a:xfrm>
            <a:off x="4716016" y="3651409"/>
            <a:ext cx="98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function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4892338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29101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Class vs Function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프로젝트 생성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C6912E5-9200-4E6F-884F-CC9860F86D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010" y="2249466"/>
            <a:ext cx="6710334" cy="2523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2D1162-5009-4299-9EBD-B6ED6ED19AD3}"/>
              </a:ext>
            </a:extLst>
          </p:cNvPr>
          <p:cNvSpPr txBox="1"/>
          <p:nvPr/>
        </p:nvSpPr>
        <p:spPr>
          <a:xfrm>
            <a:off x="971600" y="964178"/>
            <a:ext cx="6696744" cy="12852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/>
              <a:t>mkdir react-app-component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cd </a:t>
            </a:r>
            <a:r>
              <a:rPr lang="ko-KR" altLang="en-US"/>
              <a:t>react-app-component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create-react-app 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3213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29101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Class vs Function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컴포넌트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DF3C78-8C20-4399-AB2E-1C2630DAABEB}"/>
              </a:ext>
            </a:extLst>
          </p:cNvPr>
          <p:cNvSpPr/>
          <p:nvPr/>
        </p:nvSpPr>
        <p:spPr>
          <a:xfrm>
            <a:off x="899589" y="1319282"/>
            <a:ext cx="7786122" cy="28007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b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ClassComp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ClassComp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FunctionComp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FunctionComp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1DD1A-B36A-4301-8C0E-49A3F61B4771}"/>
              </a:ext>
            </a:extLst>
          </p:cNvPr>
          <p:cNvSpPr txBox="1"/>
          <p:nvPr/>
        </p:nvSpPr>
        <p:spPr>
          <a:xfrm>
            <a:off x="899589" y="980728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App.js</a:t>
            </a:r>
            <a:endParaRPr lang="ko-KR" altLang="en-US" sz="16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6D7C8CE-A80E-4941-AE73-65D02428CA09}"/>
              </a:ext>
            </a:extLst>
          </p:cNvPr>
          <p:cNvSpPr/>
          <p:nvPr/>
        </p:nvSpPr>
        <p:spPr>
          <a:xfrm>
            <a:off x="899589" y="4553546"/>
            <a:ext cx="3816427" cy="20621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.container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AC7E9C-AE85-4D34-94FE-76E44509B9E5}"/>
              </a:ext>
            </a:extLst>
          </p:cNvPr>
          <p:cNvSpPr txBox="1"/>
          <p:nvPr/>
        </p:nvSpPr>
        <p:spPr>
          <a:xfrm>
            <a:off x="899589" y="4214992"/>
            <a:ext cx="8851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App.css</a:t>
            </a:r>
            <a:endParaRPr lang="ko-KR" altLang="en-US" sz="16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045FE10-291E-4C4E-9B02-EBB7E2887302}"/>
              </a:ext>
            </a:extLst>
          </p:cNvPr>
          <p:cNvSpPr/>
          <p:nvPr/>
        </p:nvSpPr>
        <p:spPr>
          <a:xfrm>
            <a:off x="4869284" y="4553546"/>
            <a:ext cx="3816427" cy="20621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'./App'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ReactDOM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React.StrictMode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React.StrictMode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'root'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4FCF75-A659-4F3B-8853-CC9ADE2B7F8C}"/>
              </a:ext>
            </a:extLst>
          </p:cNvPr>
          <p:cNvSpPr txBox="1"/>
          <p:nvPr/>
        </p:nvSpPr>
        <p:spPr>
          <a:xfrm>
            <a:off x="4869284" y="4214992"/>
            <a:ext cx="8691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index.js</a:t>
            </a:r>
            <a:endParaRPr lang="ko-KR" altLang="en-US" sz="160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324C78E-40E3-4468-96C7-732817D05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6" y="1782406"/>
            <a:ext cx="2976826" cy="18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243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29101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Class vs Function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컴포넌트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DF3C78-8C20-4399-AB2E-1C2630DAABEB}"/>
              </a:ext>
            </a:extLst>
          </p:cNvPr>
          <p:cNvSpPr/>
          <p:nvPr/>
        </p:nvSpPr>
        <p:spPr>
          <a:xfrm>
            <a:off x="899589" y="1319282"/>
            <a:ext cx="7786122" cy="50167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ClassComp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 Style Component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  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FunctionComp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Function Style Component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1DD1A-B36A-4301-8C0E-49A3F61B4771}"/>
              </a:ext>
            </a:extLst>
          </p:cNvPr>
          <p:cNvSpPr txBox="1"/>
          <p:nvPr/>
        </p:nvSpPr>
        <p:spPr>
          <a:xfrm>
            <a:off x="899589" y="980728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App.js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5058945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29101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Class vs Function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props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DF3C78-8C20-4399-AB2E-1C2630DAABEB}"/>
              </a:ext>
            </a:extLst>
          </p:cNvPr>
          <p:cNvSpPr/>
          <p:nvPr/>
        </p:nvSpPr>
        <p:spPr>
          <a:xfrm>
            <a:off x="899592" y="1319282"/>
            <a:ext cx="7776864" cy="28007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ClassComp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initNumber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 Style Component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 :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  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1DD1A-B36A-4301-8C0E-49A3F61B4771}"/>
              </a:ext>
            </a:extLst>
          </p:cNvPr>
          <p:cNvSpPr txBox="1"/>
          <p:nvPr/>
        </p:nvSpPr>
        <p:spPr>
          <a:xfrm>
            <a:off x="899591" y="980728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accent2"/>
                </a:solidFill>
              </a:rPr>
              <a:t>class style</a:t>
            </a:r>
            <a:endParaRPr lang="ko-KR" altLang="en-US" sz="1600" b="1">
              <a:solidFill>
                <a:schemeClr val="accent2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622AFA0-D7F5-4B19-821D-B59CED3E2B8E}"/>
              </a:ext>
            </a:extLst>
          </p:cNvPr>
          <p:cNvSpPr/>
          <p:nvPr/>
        </p:nvSpPr>
        <p:spPr>
          <a:xfrm>
            <a:off x="899592" y="4476888"/>
            <a:ext cx="7776864" cy="23083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FunctionComp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initNumber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Function Style Component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 :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DAEB20-3059-4BE2-BC00-806C213AFE2E}"/>
              </a:ext>
            </a:extLst>
          </p:cNvPr>
          <p:cNvSpPr txBox="1"/>
          <p:nvPr/>
        </p:nvSpPr>
        <p:spPr>
          <a:xfrm>
            <a:off x="899591" y="4138334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accent2"/>
                </a:solidFill>
              </a:rPr>
              <a:t>function style</a:t>
            </a:r>
            <a:endParaRPr lang="ko-KR" altLang="en-US" sz="1600" b="1">
              <a:solidFill>
                <a:schemeClr val="accent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7E6041-0821-4F13-81DF-EAF443BB3287}"/>
              </a:ext>
            </a:extLst>
          </p:cNvPr>
          <p:cNvSpPr/>
          <p:nvPr/>
        </p:nvSpPr>
        <p:spPr>
          <a:xfrm>
            <a:off x="3031475" y="1823640"/>
            <a:ext cx="2407793" cy="3068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FF4B10-3D10-4BA9-BB7D-3B2B370E2E0A}"/>
              </a:ext>
            </a:extLst>
          </p:cNvPr>
          <p:cNvSpPr/>
          <p:nvPr/>
        </p:nvSpPr>
        <p:spPr>
          <a:xfrm>
            <a:off x="3410119" y="4502423"/>
            <a:ext cx="596275" cy="30681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62B1-D76E-4075-99D5-D0D5A533B178}"/>
              </a:ext>
            </a:extLst>
          </p:cNvPr>
          <p:cNvSpPr txBox="1"/>
          <p:nvPr/>
        </p:nvSpPr>
        <p:spPr>
          <a:xfrm>
            <a:off x="4427983" y="1515863"/>
            <a:ext cx="1515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props </a:t>
            </a:r>
            <a:r>
              <a:rPr lang="ko-KR" altLang="en-US" sz="1400" b="1">
                <a:solidFill>
                  <a:schemeClr val="accent6"/>
                </a:solidFill>
              </a:rPr>
              <a:t>속성 사용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84914B-DB91-4EAA-97D2-C4CFF01F1B5C}"/>
              </a:ext>
            </a:extLst>
          </p:cNvPr>
          <p:cNvSpPr txBox="1"/>
          <p:nvPr/>
        </p:nvSpPr>
        <p:spPr>
          <a:xfrm>
            <a:off x="3443071" y="4181878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chemeClr val="accent6"/>
                </a:solidFill>
              </a:rPr>
              <a:t>함수의 첫번째 인자 사용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BEC103D-6674-4857-89EC-A163B69746A3}"/>
              </a:ext>
            </a:extLst>
          </p:cNvPr>
          <p:cNvSpPr/>
          <p:nvPr/>
        </p:nvSpPr>
        <p:spPr>
          <a:xfrm>
            <a:off x="3447828" y="3659291"/>
            <a:ext cx="5112568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ClassComp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initNumber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ClassComp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7D81AB9-C879-49ED-8D12-5D7522C90281}"/>
              </a:ext>
            </a:extLst>
          </p:cNvPr>
          <p:cNvSpPr/>
          <p:nvPr/>
        </p:nvSpPr>
        <p:spPr>
          <a:xfrm>
            <a:off x="3447828" y="6332008"/>
            <a:ext cx="5112568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FunctionComp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initNumber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FunctionComp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197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6532494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>
                <a:latin typeface="+mn-ea"/>
              </a:rPr>
              <a:t>프로젝트 구성 파일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 </a:t>
            </a:r>
            <a:r>
              <a:rPr lang="en-US" altLang="ko-KR" dirty="0">
                <a:latin typeface="+mn-ea"/>
              </a:rPr>
              <a:t>public/index.html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 </a:t>
            </a:r>
            <a:r>
              <a:rPr lang="en-US" altLang="ko-KR" dirty="0" err="1">
                <a:latin typeface="+mn-ea"/>
              </a:rPr>
              <a:t>src</a:t>
            </a:r>
            <a:r>
              <a:rPr lang="en-US" altLang="ko-KR" dirty="0">
                <a:latin typeface="+mn-ea"/>
              </a:rPr>
              <a:t>/index.js</a:t>
            </a:r>
          </a:p>
          <a:p>
            <a:pPr>
              <a:lnSpc>
                <a:spcPct val="20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- </a:t>
            </a:r>
            <a:r>
              <a:rPr lang="ko-KR" altLang="en-US" dirty="0">
                <a:latin typeface="+mn-ea"/>
              </a:rPr>
              <a:t>위 코드에 의해 </a:t>
            </a:r>
            <a:r>
              <a:rPr lang="en-US" altLang="ko-KR" dirty="0">
                <a:latin typeface="+mn-ea"/>
              </a:rPr>
              <a:t>index.html</a:t>
            </a:r>
            <a:r>
              <a:rPr lang="ko-KR" altLang="en-US" dirty="0">
                <a:latin typeface="+mn-ea"/>
              </a:rPr>
              <a:t>의 </a:t>
            </a:r>
            <a:r>
              <a:rPr lang="en-US" altLang="ko-KR" dirty="0">
                <a:latin typeface="+mn-ea"/>
              </a:rPr>
              <a:t>id</a:t>
            </a:r>
            <a:r>
              <a:rPr lang="ko-KR" altLang="en-US" dirty="0">
                <a:latin typeface="+mn-ea"/>
              </a:rPr>
              <a:t>가 </a:t>
            </a:r>
            <a:r>
              <a:rPr lang="en-US" altLang="ko-KR" dirty="0">
                <a:latin typeface="+mn-ea"/>
              </a:rPr>
              <a:t>root</a:t>
            </a:r>
            <a:r>
              <a:rPr lang="ko-KR" altLang="en-US" dirty="0">
                <a:latin typeface="+mn-ea"/>
              </a:rPr>
              <a:t>인 요소에 생성</a:t>
            </a:r>
            <a:endParaRPr lang="en-US" altLang="ko-KR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27584" y="1017719"/>
            <a:ext cx="7704856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&lt;body&gt;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dirty="0">
                <a:solidFill>
                  <a:srgbClr val="0000FF"/>
                </a:solidFill>
                <a:latin typeface="Consolas" panose="020B0609020204030204" pitchFamily="49" charset="0"/>
              </a:rPr>
              <a:t>"root"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&lt;/body&gt;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27584" y="2699628"/>
            <a:ext cx="7704856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ReactDOM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render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dirty="0">
                <a:solidFill>
                  <a:srgbClr val="267F99"/>
                </a:solidFill>
                <a:latin typeface="Consolas" panose="020B0609020204030204" pitchFamily="49" charset="0"/>
              </a:rPr>
              <a:t>App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/&gt;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altLang="ko-KR" dirty="0" err="1">
                <a:solidFill>
                  <a:srgbClr val="001080"/>
                </a:solidFill>
                <a:latin typeface="Consolas" panose="020B0609020204030204" pitchFamily="49" charset="0"/>
              </a:rPr>
              <a:t>document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795E26"/>
                </a:solidFill>
                <a:latin typeface="Consolas" panose="020B0609020204030204" pitchFamily="49" charset="0"/>
              </a:rPr>
              <a:t>getElementById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'root'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640996"/>
            <a:ext cx="4048125" cy="29337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1436951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29101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Class vs Function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props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29962E-98AD-4C1D-B0B7-75F75709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052736"/>
            <a:ext cx="4810125" cy="381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999670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29101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Class vs Function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state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DF3C78-8C20-4399-AB2E-1C2630DAABEB}"/>
              </a:ext>
            </a:extLst>
          </p:cNvPr>
          <p:cNvSpPr/>
          <p:nvPr/>
        </p:nvSpPr>
        <p:spPr>
          <a:xfrm>
            <a:off x="899592" y="1319282"/>
            <a:ext cx="7776864" cy="36933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ClassComp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initNumber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 Style Component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 :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 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1DD1A-B36A-4301-8C0E-49A3F61B4771}"/>
              </a:ext>
            </a:extLst>
          </p:cNvPr>
          <p:cNvSpPr txBox="1"/>
          <p:nvPr/>
        </p:nvSpPr>
        <p:spPr>
          <a:xfrm>
            <a:off x="899591" y="980728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accent2"/>
                </a:solidFill>
              </a:rPr>
              <a:t>class style</a:t>
            </a:r>
            <a:endParaRPr lang="ko-KR" altLang="en-US" sz="1600" b="1">
              <a:solidFill>
                <a:schemeClr val="accent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7E6041-0821-4F13-81DF-EAF443BB3287}"/>
              </a:ext>
            </a:extLst>
          </p:cNvPr>
          <p:cNvSpPr/>
          <p:nvPr/>
        </p:nvSpPr>
        <p:spPr>
          <a:xfrm>
            <a:off x="1206631" y="1630836"/>
            <a:ext cx="4015818" cy="8484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62B1-D76E-4075-99D5-D0D5A533B178}"/>
              </a:ext>
            </a:extLst>
          </p:cNvPr>
          <p:cNvSpPr txBox="1"/>
          <p:nvPr/>
        </p:nvSpPr>
        <p:spPr>
          <a:xfrm>
            <a:off x="5292080" y="1747265"/>
            <a:ext cx="1445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state </a:t>
            </a:r>
            <a:r>
              <a:rPr lang="ko-KR" altLang="en-US" sz="1400" b="1">
                <a:solidFill>
                  <a:schemeClr val="accent6"/>
                </a:solidFill>
              </a:rPr>
              <a:t>속성 사용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E6DE5EA-1D4E-460E-B0D4-0719660555B5}"/>
              </a:ext>
            </a:extLst>
          </p:cNvPr>
          <p:cNvSpPr/>
          <p:nvPr/>
        </p:nvSpPr>
        <p:spPr>
          <a:xfrm>
            <a:off x="3489488" y="3555475"/>
            <a:ext cx="2656788" cy="31894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0CFFBE-B697-42BD-B52F-3BCBD01E8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415" y="2204864"/>
            <a:ext cx="2228850" cy="72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2287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29101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Class vs Function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state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DF3C78-8C20-4399-AB2E-1C2630DAABEB}"/>
              </a:ext>
            </a:extLst>
          </p:cNvPr>
          <p:cNvSpPr/>
          <p:nvPr/>
        </p:nvSpPr>
        <p:spPr>
          <a:xfrm>
            <a:off x="899592" y="1319282"/>
            <a:ext cx="7776864" cy="36933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FunctionComp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initNumber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Function Style Component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 :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1DD1A-B36A-4301-8C0E-49A3F61B4771}"/>
              </a:ext>
            </a:extLst>
          </p:cNvPr>
          <p:cNvSpPr txBox="1"/>
          <p:nvPr/>
        </p:nvSpPr>
        <p:spPr>
          <a:xfrm>
            <a:off x="899591" y="980728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accent2"/>
                </a:solidFill>
              </a:rPr>
              <a:t>function style</a:t>
            </a:r>
            <a:endParaRPr lang="ko-KR" altLang="en-US" sz="1600" b="1">
              <a:solidFill>
                <a:schemeClr val="accent2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7E6041-0821-4F13-81DF-EAF443BB3287}"/>
              </a:ext>
            </a:extLst>
          </p:cNvPr>
          <p:cNvSpPr/>
          <p:nvPr/>
        </p:nvSpPr>
        <p:spPr>
          <a:xfrm>
            <a:off x="3704734" y="2187018"/>
            <a:ext cx="3299381" cy="282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62B1-D76E-4075-99D5-D0D5A533B178}"/>
              </a:ext>
            </a:extLst>
          </p:cNvPr>
          <p:cNvSpPr txBox="1"/>
          <p:nvPr/>
        </p:nvSpPr>
        <p:spPr>
          <a:xfrm>
            <a:off x="5558655" y="1863853"/>
            <a:ext cx="3064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React Hook </a:t>
            </a:r>
            <a:r>
              <a:rPr lang="ko-KR" altLang="en-US" sz="1400" b="1">
                <a:solidFill>
                  <a:schemeClr val="accent6"/>
                </a:solidFill>
              </a:rPr>
              <a:t>요소 사용 </a:t>
            </a:r>
            <a:r>
              <a:rPr lang="en-US" altLang="ko-KR" sz="1400" b="1">
                <a:solidFill>
                  <a:schemeClr val="accent6"/>
                </a:solidFill>
              </a:rPr>
              <a:t>- useState()</a:t>
            </a:r>
            <a:endParaRPr lang="ko-KR" altLang="en-US" sz="1400" b="1">
              <a:solidFill>
                <a:schemeClr val="accent6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E443E7-A453-4136-B546-1D6959802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2645836"/>
            <a:ext cx="2409825" cy="1095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4BC0D628-2339-42DF-96B7-95A89E5285B5}"/>
              </a:ext>
            </a:extLst>
          </p:cNvPr>
          <p:cNvCxnSpPr/>
          <p:nvPr/>
        </p:nvCxnSpPr>
        <p:spPr>
          <a:xfrm>
            <a:off x="3131840" y="2752647"/>
            <a:ext cx="1728192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FFA2BB-9A19-4A77-A3E0-9C82C2B043C7}"/>
              </a:ext>
            </a:extLst>
          </p:cNvPr>
          <p:cNvSpPr/>
          <p:nvPr/>
        </p:nvSpPr>
        <p:spPr>
          <a:xfrm>
            <a:off x="6354191" y="2876199"/>
            <a:ext cx="470815" cy="215793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연결선: 꺾임 10">
            <a:extLst>
              <a:ext uri="{FF2B5EF4-FFF2-40B4-BE49-F238E27FC236}">
                <a16:creationId xmlns:a16="http://schemas.microsoft.com/office/drawing/2014/main" id="{1BC7C8FB-FDA3-4A4D-8B43-AA55D90011FA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>
            <a:off x="5076057" y="2645836"/>
            <a:ext cx="1278135" cy="33826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033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29101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Class vs Function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state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F729962E-98AD-4C1D-B0B7-75F757091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052736"/>
            <a:ext cx="4810125" cy="3819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94889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29101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Class vs Function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state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값 변경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DF3C78-8C20-4399-AB2E-1C2630DAABEB}"/>
              </a:ext>
            </a:extLst>
          </p:cNvPr>
          <p:cNvSpPr/>
          <p:nvPr/>
        </p:nvSpPr>
        <p:spPr>
          <a:xfrm>
            <a:off x="875983" y="1319570"/>
            <a:ext cx="7776864" cy="50783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ClassComp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initNumber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 Style Component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 :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'button'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()})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 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1DD1A-B36A-4301-8C0E-49A3F61B4771}"/>
              </a:ext>
            </a:extLst>
          </p:cNvPr>
          <p:cNvSpPr txBox="1"/>
          <p:nvPr/>
        </p:nvSpPr>
        <p:spPr>
          <a:xfrm>
            <a:off x="899591" y="980728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accent2"/>
                </a:solidFill>
              </a:rPr>
              <a:t>class style</a:t>
            </a:r>
            <a:endParaRPr lang="ko-KR" altLang="en-US" sz="1600" b="1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1062B1-D76E-4075-99D5-D0D5A533B178}"/>
              </a:ext>
            </a:extLst>
          </p:cNvPr>
          <p:cNvSpPr txBox="1"/>
          <p:nvPr/>
        </p:nvSpPr>
        <p:spPr>
          <a:xfrm>
            <a:off x="4427984" y="4713884"/>
            <a:ext cx="2503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setState </a:t>
            </a:r>
            <a:r>
              <a:rPr lang="ko-KR" altLang="en-US" sz="1400" b="1">
                <a:solidFill>
                  <a:schemeClr val="accent6"/>
                </a:solidFill>
              </a:rPr>
              <a:t>메소드 </a:t>
            </a:r>
            <a:r>
              <a:rPr lang="en-US" altLang="ko-KR" sz="1400" b="1">
                <a:solidFill>
                  <a:schemeClr val="accent6"/>
                </a:solidFill>
              </a:rPr>
              <a:t>+ </a:t>
            </a:r>
            <a:r>
              <a:rPr lang="ko-KR" altLang="en-US" sz="1400" b="1">
                <a:solidFill>
                  <a:schemeClr val="accent6"/>
                </a:solidFill>
              </a:rPr>
              <a:t>객체 사용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88A39AC-BF27-4A1D-9F37-D7EE45DECA77}"/>
              </a:ext>
            </a:extLst>
          </p:cNvPr>
          <p:cNvSpPr/>
          <p:nvPr/>
        </p:nvSpPr>
        <p:spPr>
          <a:xfrm>
            <a:off x="2856322" y="4383464"/>
            <a:ext cx="4161698" cy="282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D3E1A7C-4886-4BB0-9550-7C3016B93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5373216"/>
            <a:ext cx="2512119" cy="96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746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29101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Class vs Function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state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값 변경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DF3C78-8C20-4399-AB2E-1C2630DAABEB}"/>
              </a:ext>
            </a:extLst>
          </p:cNvPr>
          <p:cNvSpPr/>
          <p:nvPr/>
        </p:nvSpPr>
        <p:spPr>
          <a:xfrm>
            <a:off x="875983" y="1319570"/>
            <a:ext cx="7776864" cy="535531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FunctionComp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initNumber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Function Style Component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 :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'button'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1DD1A-B36A-4301-8C0E-49A3F61B4771}"/>
              </a:ext>
            </a:extLst>
          </p:cNvPr>
          <p:cNvSpPr txBox="1"/>
          <p:nvPr/>
        </p:nvSpPr>
        <p:spPr>
          <a:xfrm>
            <a:off x="899591" y="980728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accent2"/>
                </a:solidFill>
              </a:rPr>
              <a:t>function style</a:t>
            </a:r>
            <a:endParaRPr lang="ko-KR" altLang="en-US" sz="1600" b="1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034A5-5EB1-4304-9EA8-F6364C6FA27C}"/>
              </a:ext>
            </a:extLst>
          </p:cNvPr>
          <p:cNvSpPr txBox="1"/>
          <p:nvPr/>
        </p:nvSpPr>
        <p:spPr>
          <a:xfrm>
            <a:off x="4487478" y="5271588"/>
            <a:ext cx="4083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useState</a:t>
            </a:r>
            <a:r>
              <a:rPr lang="ko-KR" altLang="en-US" sz="1400" b="1">
                <a:solidFill>
                  <a:schemeClr val="accent6"/>
                </a:solidFill>
              </a:rPr>
              <a:t> 의 두번째 인자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ko-KR" altLang="en-US" sz="1400" b="1">
                <a:solidFill>
                  <a:schemeClr val="accent6"/>
                </a:solidFill>
              </a:rPr>
              <a:t>사용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746BF0-848E-4E61-B8DC-5B0938D4FBFE}"/>
              </a:ext>
            </a:extLst>
          </p:cNvPr>
          <p:cNvSpPr/>
          <p:nvPr/>
        </p:nvSpPr>
        <p:spPr>
          <a:xfrm>
            <a:off x="1907704" y="4941168"/>
            <a:ext cx="3136736" cy="282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AED1F-632B-49A2-B806-E5D920DFD170}"/>
              </a:ext>
            </a:extLst>
          </p:cNvPr>
          <p:cNvSpPr/>
          <p:nvPr/>
        </p:nvSpPr>
        <p:spPr>
          <a:xfrm>
            <a:off x="1928128" y="2746294"/>
            <a:ext cx="3443971" cy="282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BAE095-E4EE-4874-B6AC-05120EA23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5642988"/>
            <a:ext cx="2512119" cy="968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F194AE1-37B6-4126-8EE5-22F19541E89D}"/>
              </a:ext>
            </a:extLst>
          </p:cNvPr>
          <p:cNvSpPr txBox="1"/>
          <p:nvPr/>
        </p:nvSpPr>
        <p:spPr>
          <a:xfrm>
            <a:off x="5439431" y="3122881"/>
            <a:ext cx="3136736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setNumber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initNumber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08E3FC6A-2903-420D-804E-0DF08350832A}"/>
              </a:ext>
            </a:extLst>
          </p:cNvPr>
          <p:cNvCxnSpPr>
            <a:stCxn id="10" idx="3"/>
            <a:endCxn id="9" idx="0"/>
          </p:cNvCxnSpPr>
          <p:nvPr/>
        </p:nvCxnSpPr>
        <p:spPr>
          <a:xfrm>
            <a:off x="5372099" y="2887697"/>
            <a:ext cx="1635700" cy="235184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084677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229101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Class vs Function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state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값 변경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BCECB6-056F-48F8-8436-79639B24D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7" y="1052736"/>
            <a:ext cx="4810125" cy="481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48782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18677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Class vs Function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state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여러개의 값 변경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DF3C78-8C20-4399-AB2E-1C2630DAABEB}"/>
              </a:ext>
            </a:extLst>
          </p:cNvPr>
          <p:cNvSpPr/>
          <p:nvPr/>
        </p:nvSpPr>
        <p:spPr>
          <a:xfrm>
            <a:off x="875983" y="1319570"/>
            <a:ext cx="7776864" cy="535531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ClassComp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Component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initNumber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render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...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 :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'button'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date: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()});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  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1DD1A-B36A-4301-8C0E-49A3F61B4771}"/>
              </a:ext>
            </a:extLst>
          </p:cNvPr>
          <p:cNvSpPr txBox="1"/>
          <p:nvPr/>
        </p:nvSpPr>
        <p:spPr>
          <a:xfrm>
            <a:off x="899591" y="980728"/>
            <a:ext cx="1165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accent2"/>
                </a:solidFill>
              </a:rPr>
              <a:t>class style</a:t>
            </a:r>
            <a:endParaRPr lang="ko-KR" altLang="en-US" sz="1600" b="1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ADD4E2-9993-4A51-82FA-35F09C177283}"/>
              </a:ext>
            </a:extLst>
          </p:cNvPr>
          <p:cNvSpPr txBox="1"/>
          <p:nvPr/>
        </p:nvSpPr>
        <p:spPr>
          <a:xfrm>
            <a:off x="4427984" y="4984004"/>
            <a:ext cx="25032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setState </a:t>
            </a:r>
            <a:r>
              <a:rPr lang="ko-KR" altLang="en-US" sz="1400" b="1">
                <a:solidFill>
                  <a:schemeClr val="accent6"/>
                </a:solidFill>
              </a:rPr>
              <a:t>메소드 </a:t>
            </a:r>
            <a:r>
              <a:rPr lang="en-US" altLang="ko-KR" sz="1400" b="1">
                <a:solidFill>
                  <a:schemeClr val="accent6"/>
                </a:solidFill>
              </a:rPr>
              <a:t>+ </a:t>
            </a:r>
            <a:r>
              <a:rPr lang="ko-KR" altLang="en-US" sz="1400" b="1">
                <a:solidFill>
                  <a:schemeClr val="accent6"/>
                </a:solidFill>
              </a:rPr>
              <a:t>객체 사용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104DA61-3CC4-49E5-9F66-806128F7FEC6}"/>
              </a:ext>
            </a:extLst>
          </p:cNvPr>
          <p:cNvSpPr/>
          <p:nvPr/>
        </p:nvSpPr>
        <p:spPr>
          <a:xfrm>
            <a:off x="2148840" y="4653584"/>
            <a:ext cx="5737860" cy="282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D913D7E-3B2A-4F58-8025-69773965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5407457"/>
            <a:ext cx="2512119" cy="118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0855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18677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Class vs Function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state 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여러개의 값 변경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EDF3C78-8C20-4399-AB2E-1C2630DAABEB}"/>
              </a:ext>
            </a:extLst>
          </p:cNvPr>
          <p:cNvSpPr/>
          <p:nvPr/>
        </p:nvSpPr>
        <p:spPr>
          <a:xfrm>
            <a:off x="875983" y="1319570"/>
            <a:ext cx="7776864" cy="50783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FunctionComp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props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setDate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dateState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  ...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 :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'button'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setDate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11DD1A-B36A-4301-8C0E-49A3F61B4771}"/>
              </a:ext>
            </a:extLst>
          </p:cNvPr>
          <p:cNvSpPr txBox="1"/>
          <p:nvPr/>
        </p:nvSpPr>
        <p:spPr>
          <a:xfrm>
            <a:off x="899591" y="980728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>
                <a:solidFill>
                  <a:schemeClr val="accent2"/>
                </a:solidFill>
              </a:rPr>
              <a:t>function style</a:t>
            </a:r>
            <a:endParaRPr lang="ko-KR" altLang="en-US" sz="1600" b="1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034A5-5EB1-4304-9EA8-F6364C6FA27C}"/>
              </a:ext>
            </a:extLst>
          </p:cNvPr>
          <p:cNvSpPr txBox="1"/>
          <p:nvPr/>
        </p:nvSpPr>
        <p:spPr>
          <a:xfrm>
            <a:off x="3923928" y="4983556"/>
            <a:ext cx="3785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useState</a:t>
            </a:r>
            <a:r>
              <a:rPr lang="ko-KR" altLang="en-US" sz="1400" b="1">
                <a:solidFill>
                  <a:schemeClr val="accent6"/>
                </a:solidFill>
              </a:rPr>
              <a:t> 의 두번째 인자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dateState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ko-KR" altLang="en-US" sz="1400" b="1">
                <a:solidFill>
                  <a:schemeClr val="accent6"/>
                </a:solidFill>
              </a:rPr>
              <a:t>사용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E746BF0-848E-4E61-B8DC-5B0938D4FBFE}"/>
              </a:ext>
            </a:extLst>
          </p:cNvPr>
          <p:cNvSpPr/>
          <p:nvPr/>
        </p:nvSpPr>
        <p:spPr>
          <a:xfrm>
            <a:off x="1907704" y="4653136"/>
            <a:ext cx="3967316" cy="282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AED1F-632B-49A2-B806-E5D920DFD170}"/>
              </a:ext>
            </a:extLst>
          </p:cNvPr>
          <p:cNvSpPr/>
          <p:nvPr/>
        </p:nvSpPr>
        <p:spPr>
          <a:xfrm>
            <a:off x="1928129" y="2464615"/>
            <a:ext cx="2956292" cy="28280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83B247-837A-4FA9-A9DE-CAD7021A4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5411906"/>
            <a:ext cx="2512119" cy="1185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07FAE2-CC02-4917-9C08-7A16CA58395E}"/>
              </a:ext>
            </a:extLst>
          </p:cNvPr>
          <p:cNvSpPr txBox="1"/>
          <p:nvPr/>
        </p:nvSpPr>
        <p:spPr>
          <a:xfrm>
            <a:off x="4939495" y="2842417"/>
            <a:ext cx="3634685" cy="5232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setDate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4CA212A7-E2EF-4920-B7AD-DBC6C7A14E0D}"/>
              </a:ext>
            </a:extLst>
          </p:cNvPr>
          <p:cNvCxnSpPr>
            <a:cxnSpLocks/>
            <a:stCxn id="10" idx="3"/>
            <a:endCxn id="11" idx="0"/>
          </p:cNvCxnSpPr>
          <p:nvPr/>
        </p:nvCxnSpPr>
        <p:spPr>
          <a:xfrm>
            <a:off x="4884421" y="2606018"/>
            <a:ext cx="1872417" cy="236399"/>
          </a:xfrm>
          <a:prstGeom prst="bentConnector2">
            <a:avLst/>
          </a:prstGeom>
          <a:ln w="254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8449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94388"/>
            <a:ext cx="318677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kumimoji="0" lang="en-US" altLang="ko-K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■</a:t>
            </a:r>
            <a:r>
              <a:rPr kumimoji="0" lang="en-US" altLang="ko-KR" sz="18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Class vs Function</a:t>
            </a:r>
            <a:endParaRPr lang="en-US" altLang="ko-KR" noProof="0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0">
              <a:lnSpc>
                <a:spcPct val="150000"/>
              </a:lnSpc>
              <a:defRPr/>
            </a:pP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   ● </a:t>
            </a:r>
            <a:r>
              <a:rPr lang="en-US" altLang="ko-KR">
                <a:solidFill>
                  <a:prstClr val="black"/>
                </a:solidFill>
                <a:latin typeface="맑은 고딕" panose="020B0503020000020004" pitchFamily="50" charset="-127"/>
              </a:rPr>
              <a:t>state</a:t>
            </a:r>
            <a:r>
              <a:rPr lang="ko-KR" altLang="en-US">
                <a:solidFill>
                  <a:prstClr val="black"/>
                </a:solidFill>
                <a:latin typeface="맑은 고딕" panose="020B0503020000020004" pitchFamily="50" charset="-127"/>
              </a:rPr>
              <a:t> 여러개의 값 변경</a:t>
            </a:r>
            <a:endParaRPr lang="en-US" altLang="ko-KR">
              <a:solidFill>
                <a:prstClr val="black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5B2F88-0169-483A-9E49-D9298174F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237" y="1052737"/>
            <a:ext cx="4810125" cy="5387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7677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14300</TotalTime>
  <Words>22929</Words>
  <Application>Microsoft Office PowerPoint</Application>
  <PresentationFormat>화면 슬라이드 쇼(4:3)</PresentationFormat>
  <Paragraphs>4482</Paragraphs>
  <Slides>262</Slides>
  <Notes>252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262</vt:i4>
      </vt:variant>
    </vt:vector>
  </HeadingPairs>
  <TitlesOfParts>
    <vt:vector size="269" baseType="lpstr">
      <vt:lpstr>Arial Unicode MS</vt:lpstr>
      <vt:lpstr>Menlo</vt:lpstr>
      <vt:lpstr>돋움</vt:lpstr>
      <vt:lpstr>맑은 고딕</vt:lpstr>
      <vt:lpstr>Arial</vt:lpstr>
      <vt:lpstr>Consolas</vt:lpstr>
      <vt:lpstr>Office 테마</vt:lpstr>
      <vt:lpstr>환경설정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리액트 기초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리액트 기초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CRUD 구현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클래스 vs 함수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일정 관리 프로그램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React Router DOM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데이터 요청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외부 API를 연동하여  뉴스 앱 만들기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React Redux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GGoReb</dc:creator>
  <cp:lastModifiedBy>김남현</cp:lastModifiedBy>
  <cp:revision>943</cp:revision>
  <dcterms:created xsi:type="dcterms:W3CDTF">2013-06-27T12:00:59Z</dcterms:created>
  <dcterms:modified xsi:type="dcterms:W3CDTF">2021-12-01T05:15:27Z</dcterms:modified>
</cp:coreProperties>
</file>